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8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heme/theme9.xml" ContentType="application/vnd.openxmlformats-officedocument.theme+xml"/>
  <Override PartName="/ppt/theme/theme10.xml" ContentType="application/vnd.openxmlformats-officedocument.theme+xml"/>
  <Override PartName="/ppt/tags/tag39.xml" ContentType="application/vnd.openxmlformats-officedocument.presentationml.tags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tags/tag40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4"/>
    <p:sldMasterId id="2147483708" r:id="rId5"/>
    <p:sldMasterId id="2147483710" r:id="rId6"/>
    <p:sldMasterId id="2147483722" r:id="rId7"/>
    <p:sldMasterId id="2147483712" r:id="rId8"/>
    <p:sldMasterId id="2147483728" r:id="rId9"/>
    <p:sldMasterId id="2147483736" r:id="rId10"/>
    <p:sldMasterId id="2147483746" r:id="rId11"/>
  </p:sldMasterIdLst>
  <p:notesMasterIdLst>
    <p:notesMasterId r:id="rId21"/>
  </p:notesMasterIdLst>
  <p:handoutMasterIdLst>
    <p:handoutMasterId r:id="rId22"/>
  </p:handoutMasterIdLst>
  <p:sldIdLst>
    <p:sldId id="942" r:id="rId12"/>
    <p:sldId id="298" r:id="rId13"/>
    <p:sldId id="494" r:id="rId14"/>
    <p:sldId id="943" r:id="rId15"/>
    <p:sldId id="944" r:id="rId16"/>
    <p:sldId id="333" r:id="rId17"/>
    <p:sldId id="357" r:id="rId18"/>
    <p:sldId id="480" r:id="rId19"/>
    <p:sldId id="2147481811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36" userDrawn="1">
          <p15:clr>
            <a:srgbClr val="A4A3A4"/>
          </p15:clr>
        </p15:guide>
        <p15:guide id="3" pos="3768" userDrawn="1">
          <p15:clr>
            <a:srgbClr val="A4A3A4"/>
          </p15:clr>
        </p15:guide>
        <p15:guide id="4" pos="264" userDrawn="1">
          <p15:clr>
            <a:srgbClr val="A4A3A4"/>
          </p15:clr>
        </p15:guide>
        <p15:guide id="5" pos="7392" userDrawn="1">
          <p15:clr>
            <a:srgbClr val="A4A3A4"/>
          </p15:clr>
        </p15:guide>
        <p15:guide id="6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B7A7C78-A623-22D7-4D5A-F08CF4462A58}" name="Raffaniello, Mike" initials="RM" userId="S::MRaffaniello@cgf.com::f4fcfd77-a927-4f1d-a5f5-3436e9c4c946" providerId="AD"/>
  <p188:author id="{7B52DE81-03F6-B4EA-67CF-F7492DC9EFD8}" name="Sawaya, Fuad" initials="SF" userId="S::fsawaya@cgf.com::c4297a3c-dba1-4969-854c-ee4423fed0bd" providerId="AD"/>
  <p188:author id="{9D018C89-C387-F34C-E8E6-89BC5A79D18F}" name="Johnson, Zachary" initials="JZ" userId="S::ZJohnson@cgf.com::60e541a4-eddf-4b3e-92a4-a80689d20132" providerId="AD"/>
  <p188:author id="{9EC5098A-DDD6-55EB-2A61-728BFB9C6056}" name="Leykind, Slava" initials="LS" userId="S::SLeykind@cgf.com::f1619def-f0de-4a51-b79a-119af6483ea4" providerId="AD"/>
  <p188:author id="{88CCE2AE-0CC3-D4B7-EC4F-B932B117830D}" name="Buys, Adam" initials="BA" userId="S::ABuys@cgf.com::8b916165-69b4-431e-a300-bc41b10b76b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DEEDF6"/>
    <a:srgbClr val="1A3A6E"/>
    <a:srgbClr val="35264A"/>
    <a:srgbClr val="DEE2E6"/>
    <a:srgbClr val="D9F5FD"/>
    <a:srgbClr val="686D7C"/>
    <a:srgbClr val="C7D1F4"/>
    <a:srgbClr val="FF8E2E"/>
    <a:srgbClr val="8251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D33D9B-1F10-4BB7-9E04-BA88273652BE}" v="23" dt="2025-12-17T13:26:28.1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40" y="96"/>
      </p:cViewPr>
      <p:guideLst>
        <p:guide pos="3840"/>
        <p:guide pos="3936"/>
        <p:guide pos="3768"/>
        <p:guide pos="264"/>
        <p:guide pos="73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50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555555555555552E-2"/>
          <c:y val="5.0925925925925923E-2"/>
          <c:w val="0.89814814814814814"/>
          <c:h val="0.8981481481481481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04A-4FB4-BAD3-137E3BC25726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04A-4FB4-BAD3-137E3BC25726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04A-4FB4-BAD3-137E3BC25726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04A-4FB4-BAD3-137E3BC25726}"/>
              </c:ext>
            </c:extLst>
          </c:dPt>
          <c:cat>
            <c:strRef>
              <c:f>Sheet1!$A$2:$A$5</c:f>
              <c:strCache>
                <c:ptCount val="2"/>
                <c:pt idx="0">
                  <c:v>Breathe Right</c:v>
                </c:pt>
                <c:pt idx="1">
                  <c:v>Others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0.57999999999999996</c:v>
                </c:pt>
                <c:pt idx="1">
                  <c:v>0.42000000000000004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04A-4FB4-BAD3-137E3BC25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F00-47FE-9083-60FA5BD8E4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International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0.64967349866002333</c:v>
                </c:pt>
                <c:pt idx="1">
                  <c:v>0.35032650133997656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F00-47FE-9083-60FA5BD8E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>
                <a:outerShdw blurRad="50800" dist="50800" dir="5400000" algn="ctr" rotWithShape="0">
                  <a:srgbClr val="000000">
                    <a:alpha val="20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A7D-49C4-8489-67F02E39011A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>
                <a:outerShdw blurRad="50800" dist="50800" dir="5400000" algn="ctr" rotWithShape="0">
                  <a:srgbClr val="000000">
                    <a:alpha val="20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A7D-49C4-8489-67F02E39011A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noFill/>
              </a:ln>
              <a:effectLst>
                <a:outerShdw blurRad="50800" dist="50800" dir="5400000" algn="ctr" rotWithShape="0">
                  <a:srgbClr val="000000">
                    <a:alpha val="20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A7D-49C4-8489-67F02E39011A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noFill/>
              </a:ln>
              <a:effectLst>
                <a:outerShdw blurRad="50800" dist="50800" dir="5400000" algn="ctr" rotWithShape="0">
                  <a:srgbClr val="000000">
                    <a:alpha val="20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A7D-49C4-8489-67F02E39011A}"/>
              </c:ext>
            </c:extLst>
          </c:dPt>
          <c:cat>
            <c:strRef>
              <c:f>Sheet1!$A$2:$A$5</c:f>
              <c:strCache>
                <c:ptCount val="2"/>
                <c:pt idx="0">
                  <c:v>Clear</c:v>
                </c:pt>
                <c:pt idx="1">
                  <c:v>Others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0.49</c:v>
                </c:pt>
                <c:pt idx="1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7D-49C4-8489-67F02E390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A7D-49C4-8489-67F02E39011A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A7D-49C4-8489-67F02E39011A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A7D-49C4-8489-67F02E39011A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A7D-49C4-8489-67F02E39011A}"/>
              </c:ext>
            </c:extLst>
          </c:dPt>
          <c:cat>
            <c:strRef>
              <c:f>Sheet1!$A$2:$A$5</c:f>
              <c:strCache>
                <c:ptCount val="2"/>
                <c:pt idx="0">
                  <c:v>Tan</c:v>
                </c:pt>
                <c:pt idx="1">
                  <c:v>Others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0.51</c:v>
                </c:pt>
                <c:pt idx="1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7D-49C4-8489-67F02E390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 Share</c:v>
                </c:pt>
              </c:strCache>
            </c:strRef>
          </c:tx>
          <c:spPr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077-4DB9-AC15-95A59A81CA14}"/>
              </c:ext>
            </c:extLst>
          </c:dPt>
          <c:dPt>
            <c:idx val="1"/>
            <c:bubble3D val="0"/>
            <c:spPr>
              <a:solidFill>
                <a:srgbClr val="A77DB9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077-4DB9-AC15-95A59A81CA14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077-4DB9-AC15-95A59A81CA14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178138076125856"/>
                      <c:h val="0.284469696969696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077-4DB9-AC15-95A59A81CA14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13324742067959"/>
                      <c:h val="0.284469696969696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077-4DB9-AC15-95A59A81CA14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13324742067959"/>
                      <c:h val="0.284469696969696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077-4DB9-AC15-95A59A81CA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55+</c:v>
                </c:pt>
                <c:pt idx="1">
                  <c:v>18-34</c:v>
                </c:pt>
                <c:pt idx="2">
                  <c:v>35-54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0.24</c:v>
                </c:pt>
                <c:pt idx="1">
                  <c:v>0.28000000000000003</c:v>
                </c:pt>
                <c:pt idx="2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77-4DB9-AC15-95A59A81CA1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600" b="1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 Share</c:v>
                </c:pt>
              </c:strCache>
            </c:strRef>
          </c:tx>
          <c:spPr>
            <a:solidFill>
              <a:srgbClr val="4B8BBD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rgbClr val="1B3665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077-4DB9-AC15-95A59A81CA14}"/>
              </c:ext>
            </c:extLst>
          </c:dPt>
          <c:dPt>
            <c:idx val="1"/>
            <c:bubble3D val="0"/>
            <c:spPr>
              <a:solidFill>
                <a:srgbClr val="4B8BBD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077-4DB9-AC15-95A59A81CA14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178138076125856"/>
                      <c:h val="0.284469696969696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077-4DB9-AC15-95A59A81CA14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13324742067959"/>
                      <c:h val="0.284469696969696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077-4DB9-AC15-95A59A81CA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55+</c:v>
                </c:pt>
                <c:pt idx="1">
                  <c:v>18-34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77-4DB9-AC15-95A59A81CA1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600" b="1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A54B47-98FC-DF33-717C-4526223657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DDBC16-E2D3-1F55-9AB4-C4BBAF9B31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DCDF5-B7C3-442B-813F-402B9C9AC0E7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14CBEB-7190-3D5A-06AF-CC0198D309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82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venir Next LT Pro" panose="020B05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venir Next LT Pro" panose="020B0504020202020204" pitchFamily="34" charset="0"/>
              </a:defRPr>
            </a:lvl1pPr>
          </a:lstStyle>
          <a:p>
            <a:fld id="{27C80811-005C-45C8-BF8F-42761F654F1E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venir Next LT Pro" panose="020B05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venir Next LT Pro" panose="020B0504020202020204" pitchFamily="34" charset="0"/>
              </a:defRPr>
            </a:lvl1pPr>
          </a:lstStyle>
          <a:p>
            <a:fld id="{54905B6A-63BF-46CF-9784-D99AFC7D5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8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venir Next LT Pro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venir Next LT Pro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venir Next LT Pro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venir Next LT Pro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venir Next LT Pro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706E0-A0EC-6125-A93D-0FCBFAB6B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7C760A-ED6D-1E66-11AC-E23984B0F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2349E9-FAE0-AAA4-AF36-855E08EDE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CAD1E-9350-0390-48C4-73CFBA44F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05B6A-63BF-46CF-9784-D99AFC7D508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12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E8D2E-B350-9503-D4C3-F38817A63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36EA83-3BC6-315C-D5FE-266B8F81F1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757CF4-8ED2-2331-C25B-1CF801EFC5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B789C-7DCD-6AA4-A998-152CD45A5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05B6A-63BF-46CF-9784-D99AFC7D508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08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7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8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10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1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1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1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1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1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1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19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9.svg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21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9.svg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22.xml"/><Relationship Id="rId6" Type="http://schemas.openxmlformats.org/officeDocument/2006/relationships/image" Target="../media/image8.png"/><Relationship Id="rId5" Type="http://schemas.openxmlformats.org/officeDocument/2006/relationships/image" Target="../media/image10.emf"/><Relationship Id="rId4" Type="http://schemas.openxmlformats.org/officeDocument/2006/relationships/image" Target="../media/image7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9.svg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23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9.svg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24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25.xml"/><Relationship Id="rId5" Type="http://schemas.openxmlformats.org/officeDocument/2006/relationships/image" Target="../media/image13.jpeg"/><Relationship Id="rId4" Type="http://schemas.openxmlformats.org/officeDocument/2006/relationships/image" Target="../media/image7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26.xml"/><Relationship Id="rId4" Type="http://schemas.openxmlformats.org/officeDocument/2006/relationships/image" Target="../media/image14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27.xml"/><Relationship Id="rId4" Type="http://schemas.openxmlformats.org/officeDocument/2006/relationships/image" Target="../media/image15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28.xml"/><Relationship Id="rId5" Type="http://schemas.openxmlformats.org/officeDocument/2006/relationships/image" Target="../media/image13.jpeg"/><Relationship Id="rId4" Type="http://schemas.openxmlformats.org/officeDocument/2006/relationships/image" Target="../media/image15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29.xml"/><Relationship Id="rId5" Type="http://schemas.openxmlformats.org/officeDocument/2006/relationships/image" Target="../media/image13.jpeg"/><Relationship Id="rId4" Type="http://schemas.openxmlformats.org/officeDocument/2006/relationships/image" Target="../media/image15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0.xml"/><Relationship Id="rId5" Type="http://schemas.openxmlformats.org/officeDocument/2006/relationships/image" Target="../media/image13.jpeg"/><Relationship Id="rId4" Type="http://schemas.openxmlformats.org/officeDocument/2006/relationships/image" Target="../media/image15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1.xml"/><Relationship Id="rId5" Type="http://schemas.openxmlformats.org/officeDocument/2006/relationships/image" Target="../media/image13.jpeg"/><Relationship Id="rId4" Type="http://schemas.openxmlformats.org/officeDocument/2006/relationships/image" Target="../media/image15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2.xml"/><Relationship Id="rId5" Type="http://schemas.openxmlformats.org/officeDocument/2006/relationships/image" Target="../media/image13.jpeg"/><Relationship Id="rId4" Type="http://schemas.openxmlformats.org/officeDocument/2006/relationships/image" Target="../media/image15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3.xml"/><Relationship Id="rId5" Type="http://schemas.openxmlformats.org/officeDocument/2006/relationships/image" Target="../media/image13.jpeg"/><Relationship Id="rId4" Type="http://schemas.openxmlformats.org/officeDocument/2006/relationships/image" Target="../media/image15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4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5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5.xml"/><Relationship Id="rId5" Type="http://schemas.openxmlformats.org/officeDocument/2006/relationships/image" Target="../media/image13.jpeg"/><Relationship Id="rId4" Type="http://schemas.openxmlformats.org/officeDocument/2006/relationships/image" Target="../media/image15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6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5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7.xml"/><Relationship Id="rId5" Type="http://schemas.openxmlformats.org/officeDocument/2006/relationships/image" Target="../media/image13.jpeg"/><Relationship Id="rId4" Type="http://schemas.openxmlformats.org/officeDocument/2006/relationships/image" Target="../media/image15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8.xml"/><Relationship Id="rId4" Type="http://schemas.openxmlformats.org/officeDocument/2006/relationships/image" Target="../media/image15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th Right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F52FA378-AAA0-97FC-5582-B82CDF033FE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CB243A3-0C74-F201-042C-CD6912E4C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B03C6E2-B49C-91B5-2B8E-4368BE347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140" y="198555"/>
            <a:ext cx="851473" cy="453382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BF1D9B-6567-A1AC-E825-AD3EC454D0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4062770872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reath Right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C5B5A174-4427-ACED-1EC9-41E47142244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CB243A3-0C74-F201-042C-CD6912E4C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BF1D9B-6567-A1AC-E825-AD3EC454D0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2335275489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metapp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64368DAE-8E5A-129C-E552-096C2F64A4F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CB243A3-0C74-F201-042C-CD6912E4C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1693085-4AFF-798C-AE28-0E3A05731E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998DCD-0736-9014-C197-DB22EEC994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241" y="264483"/>
            <a:ext cx="877372" cy="26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03452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!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 not remove" hidden="1">
            <a:extLst>
              <a:ext uri="{FF2B5EF4-FFF2-40B4-BE49-F238E27FC236}">
                <a16:creationId xmlns:a16="http://schemas.microsoft.com/office/drawing/2014/main" id="{73AC6F94-BF77-F87B-3D72-95C6883C30E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C6D4F-696A-7365-8DEC-633F8685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BF880BB-1280-0A53-98F0-A40A90E77E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1403363966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! Heritage Brands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id="{A3E0CC94-B86E-DA2A-6A39-4EB58AE73D9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C6D4F-696A-7365-8DEC-633F8685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BF880BB-1280-0A53-98F0-A40A90E77E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3404508130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ndation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C9FFBAC7-1720-802C-A411-FF7EEF71D11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C6D4F-696A-7365-8DEC-633F8685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5ECA9EB-0DE7-98DD-4FC1-52FCD35FFB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2021748104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ndation Base Layou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FAC64-37DF-0E56-8336-23AE43B50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223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 - For Charts/Images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 not remove" hidden="1">
            <a:extLst>
              <a:ext uri="{FF2B5EF4-FFF2-40B4-BE49-F238E27FC236}">
                <a16:creationId xmlns:a16="http://schemas.microsoft.com/office/drawing/2014/main" id="{701C8774-0197-53D1-30A1-A1563041EF6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56789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th Right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 not remove" hidden="1">
            <a:extLst>
              <a:ext uri="{FF2B5EF4-FFF2-40B4-BE49-F238E27FC236}">
                <a16:creationId xmlns:a16="http://schemas.microsoft.com/office/drawing/2014/main" id="{09F6C9C7-3210-C41D-629D-F066F3166688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CB243A3-0C74-F201-042C-CD6912E4C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BF1D9B-6567-A1AC-E825-AD3EC454D0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903639716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ndation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 not remove" hidden="1">
            <a:extLst>
              <a:ext uri="{FF2B5EF4-FFF2-40B4-BE49-F238E27FC236}">
                <a16:creationId xmlns:a16="http://schemas.microsoft.com/office/drawing/2014/main" id="{23D86113-6185-4305-594A-277299E2251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C6D4F-696A-7365-8DEC-633F8685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5ECA9EB-0DE7-98DD-4FC1-52FCD35FFB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19411218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ndation Base Layou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FAC64-37DF-0E56-8336-23AE43B50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1749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 - For Charts/Images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 not remove" hidden="1">
            <a:extLst>
              <a:ext uri="{FF2B5EF4-FFF2-40B4-BE49-F238E27FC236}">
                <a16:creationId xmlns:a16="http://schemas.microsoft.com/office/drawing/2014/main" id="{701C8774-0197-53D1-30A1-A1563041EF6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10258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th Right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9B6E1336-440E-690B-3B1A-A551000AB84D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CB243A3-0C74-F201-042C-CD6912E4C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BF1D9B-6567-A1AC-E825-AD3EC454D0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3248106047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!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id="{F7A46E1C-77A8-C564-B510-2D0D591DE961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C6D4F-696A-7365-8DEC-633F8685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BF880BB-1280-0A53-98F0-A40A90E77E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121621475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metapp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64368DAE-8E5A-129C-E552-096C2F64A4F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CB243A3-0C74-F201-042C-CD6912E4C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1693085-4AFF-798C-AE28-0E3A05731E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998DCD-0736-9014-C197-DB22EEC994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241" y="264483"/>
            <a:ext cx="877372" cy="26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22343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! Heritage Brands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id="{A3E0CC94-B86E-DA2A-6A39-4EB58AE73D9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C6D4F-696A-7365-8DEC-633F8685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BF880BB-1280-0A53-98F0-A40A90E77E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3775248030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ndation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823A1707-CF6E-9AE3-AFB2-73D24CBFC0F6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C6D4F-696A-7365-8DEC-633F8685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5ECA9EB-0DE7-98DD-4FC1-52FCD35FFB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1568433340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ndation Base Layou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FAC64-37DF-0E56-8336-23AE43B50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5838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 - For Charts/Images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 not remove" hidden="1">
            <a:extLst>
              <a:ext uri="{FF2B5EF4-FFF2-40B4-BE49-F238E27FC236}">
                <a16:creationId xmlns:a16="http://schemas.microsoft.com/office/drawing/2014/main" id="{701C8774-0197-53D1-30A1-A1563041EF6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74259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!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 not remove" hidden="1">
            <a:extLst>
              <a:ext uri="{FF2B5EF4-FFF2-40B4-BE49-F238E27FC236}">
                <a16:creationId xmlns:a16="http://schemas.microsoft.com/office/drawing/2014/main" id="{6353BE6E-E144-2B5E-CC1F-5F9995E91FC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C6D4F-696A-7365-8DEC-633F8685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BF880BB-1280-0A53-98F0-A40A90E77E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1360955835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metapp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64368DAE-8E5A-129C-E552-096C2F64A4F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CB243A3-0C74-F201-042C-CD6912E4C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1693085-4AFF-798C-AE28-0E3A05731E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998DCD-0736-9014-C197-DB22EEC994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241" y="264483"/>
            <a:ext cx="877372" cy="26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83928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! Heritage Brands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id="{A3E0CC94-B86E-DA2A-6A39-4EB58AE73D9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C6D4F-696A-7365-8DEC-633F8685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BF880BB-1280-0A53-98F0-A40A90E77E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6373798"/>
            <a:ext cx="10115677" cy="457200"/>
          </a:xfrm>
        </p:spPr>
        <p:txBody>
          <a:bodyPr tIns="45720"/>
          <a:lstStyle>
            <a:lvl1pPr>
              <a:defRPr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/>
              <a:t>[Footnotes]</a:t>
            </a:r>
          </a:p>
        </p:txBody>
      </p:sp>
    </p:spTree>
    <p:extLst>
      <p:ext uri="{BB962C8B-B14F-4D97-AF65-F5344CB8AC3E}">
        <p14:creationId xmlns:p14="http://schemas.microsoft.com/office/powerpoint/2010/main" val="2362770707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D1A32C-3438-CF63-39B4-E0E173F247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562600" cy="6858000"/>
          </a:xfrm>
          <a:prstGeom prst="rect">
            <a:avLst/>
          </a:prstGeom>
        </p:spPr>
      </p:pic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38767E1-C4A5-164E-80EB-56F0A3661BB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8217870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38767E1-C4A5-164E-80EB-56F0A3661B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7152640" y="-17293"/>
            <a:ext cx="5039360" cy="65644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anose="020B0500000000000000" pitchFamily="34" charset="0"/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3269D624-D682-C7C9-B903-9375A4BCA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34608"/>
            <a:ext cx="4639283" cy="1994392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algn="l">
              <a:defRPr lang="en-US" sz="4800" b="1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77C9B4F-EF3D-F251-A0DC-F74484CA67F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3524862"/>
            <a:ext cx="4648937" cy="2585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1867" b="0" i="0" baseline="0">
                <a:solidFill>
                  <a:schemeClr val="accent2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44B3F4C-A1A3-5308-FC38-592AF55A28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8240" b="49093"/>
          <a:stretch/>
        </p:blipFill>
        <p:spPr>
          <a:xfrm>
            <a:off x="457201" y="5989320"/>
            <a:ext cx="1009996" cy="55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094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38767E1-C4A5-164E-80EB-56F0A3661BB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8217870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38767E1-C4A5-164E-80EB-56F0A3661B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0742AAB-5EBE-CA62-79C4-9A2C6782C79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6502400" cy="6858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78C0DD-1035-6032-1885-448F0DC288A9}"/>
              </a:ext>
            </a:extLst>
          </p:cNvPr>
          <p:cNvSpPr txBox="1">
            <a:spLocks/>
          </p:cNvSpPr>
          <p:nvPr userDrawn="1"/>
        </p:nvSpPr>
        <p:spPr>
          <a:xfrm>
            <a:off x="11555407" y="6390919"/>
            <a:ext cx="447445" cy="276999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41E4B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41E4B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A8C5D9-CAD0-BCE5-D379-DB3E437C51BE}"/>
              </a:ext>
            </a:extLst>
          </p:cNvPr>
          <p:cNvSpPr txBox="1"/>
          <p:nvPr userDrawn="1"/>
        </p:nvSpPr>
        <p:spPr>
          <a:xfrm>
            <a:off x="9078686" y="6426961"/>
            <a:ext cx="2476721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spc="400">
                <a:solidFill>
                  <a:srgbClr val="041E4B"/>
                </a:solidFill>
                <a:latin typeface="Helvetica Light" panose="020B0500000000000000" pitchFamily="34" charset="0"/>
              </a:rPr>
              <a:t>CONFIDENTIAL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5D7AF11D-305E-5726-7F91-60D8E1499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4639283" cy="11079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lang="en-US" sz="4000" b="1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6D9D983-9DE8-FF47-2399-FBEB0CE227A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554671"/>
            <a:ext cx="4648937" cy="2585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1867" b="0" i="0" baseline="0">
                <a:solidFill>
                  <a:schemeClr val="accent2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F4F583A-7681-73C9-19C2-ADFAD8BFC99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8240" b="49093"/>
          <a:stretch/>
        </p:blipFill>
        <p:spPr>
          <a:xfrm>
            <a:off x="457201" y="5989320"/>
            <a:ext cx="1009996" cy="55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98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E13828-E107-26E8-E5BF-DA1F7BE556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5380" r="-15364"/>
          <a:stretch/>
        </p:blipFill>
        <p:spPr>
          <a:xfrm>
            <a:off x="0" y="0"/>
            <a:ext cx="6501384" cy="6858000"/>
          </a:xfrm>
          <a:prstGeom prst="rect">
            <a:avLst/>
          </a:prstGeom>
        </p:spPr>
      </p:pic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38767E1-C4A5-164E-80EB-56F0A3661BB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8217870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38767E1-C4A5-164E-80EB-56F0A3661B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78C0DD-1035-6032-1885-448F0DC288A9}"/>
              </a:ext>
            </a:extLst>
          </p:cNvPr>
          <p:cNvSpPr txBox="1">
            <a:spLocks/>
          </p:cNvSpPr>
          <p:nvPr userDrawn="1"/>
        </p:nvSpPr>
        <p:spPr>
          <a:xfrm>
            <a:off x="11555407" y="6390919"/>
            <a:ext cx="447445" cy="276999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41E4B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41E4B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5D7AF11D-305E-5726-7F91-60D8E1499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4639283" cy="11079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lang="en-US" sz="4000" b="1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6D9D983-9DE8-FF47-2399-FBEB0CE227A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554671"/>
            <a:ext cx="4648937" cy="2585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1867" b="0" i="0" baseline="0">
                <a:solidFill>
                  <a:schemeClr val="accent2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8E3F474-9608-E6A1-FF08-29E5D9E82F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2118609"/>
            <a:ext cx="4135999" cy="131831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Clr>
                <a:srgbClr val="041E4B"/>
              </a:buClr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rgbClr val="041E4B"/>
              </a:buClr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rgbClr val="041E4B"/>
              </a:buClr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41E4B"/>
              </a:buClr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41E4B"/>
              </a:buClr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D75E8B7-797B-E1C3-7606-9F99FF33B2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8240" b="49093"/>
          <a:stretch/>
        </p:blipFill>
        <p:spPr>
          <a:xfrm>
            <a:off x="457201" y="5989320"/>
            <a:ext cx="1009996" cy="55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757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F17740F-328B-222F-8227-1F1A808C97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3748"/>
          <a:stretch/>
        </p:blipFill>
        <p:spPr>
          <a:xfrm>
            <a:off x="0" y="0"/>
            <a:ext cx="5414808" cy="6858000"/>
          </a:xfrm>
          <a:prstGeom prst="rect">
            <a:avLst/>
          </a:prstGeom>
        </p:spPr>
      </p:pic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38767E1-C4A5-164E-80EB-56F0A3661BB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8217870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38767E1-C4A5-164E-80EB-56F0A3661B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78C0DD-1035-6032-1885-448F0DC288A9}"/>
              </a:ext>
            </a:extLst>
          </p:cNvPr>
          <p:cNvSpPr txBox="1">
            <a:spLocks/>
          </p:cNvSpPr>
          <p:nvPr userDrawn="1"/>
        </p:nvSpPr>
        <p:spPr>
          <a:xfrm>
            <a:off x="11555407" y="6390919"/>
            <a:ext cx="447445" cy="276999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41E4B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41E4B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5D7AF11D-305E-5726-7F91-60D8E1499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4639283" cy="110799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lang="en-US" sz="4000" b="1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6D9D983-9DE8-FF47-2399-FBEB0CE227A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554671"/>
            <a:ext cx="4648937" cy="2585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1867" b="0" i="0" baseline="0">
                <a:solidFill>
                  <a:srgbClr val="016BA2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8E3F474-9608-E6A1-FF08-29E5D9E82F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2118609"/>
            <a:ext cx="4135999" cy="131831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Clr>
                <a:srgbClr val="041E4B"/>
              </a:buClr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rgbClr val="041E4B"/>
              </a:buClr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rgbClr val="041E4B"/>
              </a:buClr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rgbClr val="041E4B"/>
              </a:buClr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rgbClr val="041E4B"/>
              </a:buClr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4C4D5D-DEF4-11F2-40E8-94286B5506B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59564" b="-2231"/>
          <a:stretch/>
        </p:blipFill>
        <p:spPr>
          <a:xfrm>
            <a:off x="457201" y="5989320"/>
            <a:ext cx="1009996" cy="55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0563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1BBFF67-1AA7-A248-990D-6A852B43E108}"/>
              </a:ext>
            </a:extLst>
          </p:cNvPr>
          <p:cNvSpPr/>
          <p:nvPr userDrawn="1"/>
        </p:nvSpPr>
        <p:spPr>
          <a:xfrm>
            <a:off x="0" y="1280160"/>
            <a:ext cx="12192000" cy="4297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entury Gothic" panose="020B0502020202020204" pitchFamily="34" charset="0"/>
            </a:endParaRPr>
          </a:p>
        </p:txBody>
      </p:sp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38767E1-C4A5-164E-80EB-56F0A3661BB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8217870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38767E1-C4A5-164E-80EB-56F0A3661B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 6">
            <a:extLst>
              <a:ext uri="{FF2B5EF4-FFF2-40B4-BE49-F238E27FC236}">
                <a16:creationId xmlns:a16="http://schemas.microsoft.com/office/drawing/2014/main" id="{4E9311E5-CE5D-7546-BD73-FC6948B4C772}"/>
              </a:ext>
            </a:extLst>
          </p:cNvPr>
          <p:cNvSpPr/>
          <p:nvPr userDrawn="1"/>
        </p:nvSpPr>
        <p:spPr bwMode="auto">
          <a:xfrm flipH="1" flipV="1">
            <a:off x="1854305" y="1280160"/>
            <a:ext cx="7757945" cy="2651184"/>
          </a:xfrm>
          <a:custGeom>
            <a:avLst/>
            <a:gdLst>
              <a:gd name="connsiteX0" fmla="*/ 2909229 w 5818459"/>
              <a:gd name="connsiteY0" fmla="*/ 0 h 1988388"/>
              <a:gd name="connsiteX1" fmla="*/ 5789454 w 5818459"/>
              <a:gd name="connsiteY1" fmla="*/ 1909141 h 1988388"/>
              <a:gd name="connsiteX2" fmla="*/ 5818459 w 5818459"/>
              <a:gd name="connsiteY2" fmla="*/ 1988388 h 1988388"/>
              <a:gd name="connsiteX3" fmla="*/ 0 w 5818459"/>
              <a:gd name="connsiteY3" fmla="*/ 1988388 h 1988388"/>
              <a:gd name="connsiteX4" fmla="*/ 29004 w 5818459"/>
              <a:gd name="connsiteY4" fmla="*/ 1909141 h 1988388"/>
              <a:gd name="connsiteX5" fmla="*/ 2909229 w 5818459"/>
              <a:gd name="connsiteY5" fmla="*/ 0 h 19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18459" h="1988388">
                <a:moveTo>
                  <a:pt x="2909229" y="0"/>
                </a:moveTo>
                <a:cubicBezTo>
                  <a:pt x="4204007" y="0"/>
                  <a:pt x="5314921" y="787219"/>
                  <a:pt x="5789454" y="1909141"/>
                </a:cubicBezTo>
                <a:lnTo>
                  <a:pt x="5818459" y="1988388"/>
                </a:lnTo>
                <a:lnTo>
                  <a:pt x="0" y="1988388"/>
                </a:lnTo>
                <a:lnTo>
                  <a:pt x="29004" y="1909141"/>
                </a:lnTo>
                <a:cubicBezTo>
                  <a:pt x="503538" y="787219"/>
                  <a:pt x="1614451" y="0"/>
                  <a:pt x="2909229" y="0"/>
                </a:cubicBezTo>
                <a:close/>
              </a:path>
            </a:pathLst>
          </a:custGeom>
          <a:gradFill>
            <a:gsLst>
              <a:gs pos="1000">
                <a:schemeClr val="accent2">
                  <a:alpha val="22000"/>
                </a:schemeClr>
              </a:gs>
              <a:gs pos="97000">
                <a:schemeClr val="accent3">
                  <a:alpha val="4000"/>
                </a:schemeClr>
              </a:gs>
            </a:gsLst>
            <a:lin ang="0" scaled="0"/>
          </a:gradFill>
          <a:ln w="9525">
            <a:noFill/>
            <a:round/>
            <a:headEnd/>
            <a:tailEnd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latin typeface="Century Gothic" panose="020B0502020202020204" pitchFamily="34" charset="0"/>
            </a:endParaRP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7152640" y="-17293"/>
            <a:ext cx="5039360" cy="65644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anose="020B0500000000000000" pitchFamily="34" charset="0"/>
              </a:defRPr>
            </a:lvl1pPr>
          </a:lstStyle>
          <a:p>
            <a:r>
              <a:rPr lang="en-US"/>
              <a:t>Image</a:t>
            </a:r>
          </a:p>
        </p:txBody>
      </p:sp>
      <p:pic>
        <p:nvPicPr>
          <p:cNvPr id="9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0682E029-9D4B-EB23-F80D-59CB9ED61A0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" y="6021303"/>
            <a:ext cx="1033780" cy="52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06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7EA215C-12CE-0A4D-89CF-42E4CA88BFB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6323474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37EA215C-12CE-0A4D-89CF-42E4CA88BF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D9EE24C-67FA-4E45-B603-2C7F0C85A17F}"/>
              </a:ext>
            </a:extLst>
          </p:cNvPr>
          <p:cNvSpPr/>
          <p:nvPr userDrawn="1"/>
        </p:nvSpPr>
        <p:spPr>
          <a:xfrm>
            <a:off x="0" y="0"/>
            <a:ext cx="12192000" cy="55778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entury Gothic" panose="020B0502020202020204" pitchFamily="34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2DC2759-F1BD-2C4B-B4CC-F71B14DFB0C3}"/>
              </a:ext>
            </a:extLst>
          </p:cNvPr>
          <p:cNvSpPr/>
          <p:nvPr userDrawn="1"/>
        </p:nvSpPr>
        <p:spPr bwMode="auto">
          <a:xfrm>
            <a:off x="2570402" y="2926656"/>
            <a:ext cx="7757945" cy="2651184"/>
          </a:xfrm>
          <a:custGeom>
            <a:avLst/>
            <a:gdLst>
              <a:gd name="connsiteX0" fmla="*/ 2909229 w 5818459"/>
              <a:gd name="connsiteY0" fmla="*/ 0 h 1988388"/>
              <a:gd name="connsiteX1" fmla="*/ 5789454 w 5818459"/>
              <a:gd name="connsiteY1" fmla="*/ 1909141 h 1988388"/>
              <a:gd name="connsiteX2" fmla="*/ 5818459 w 5818459"/>
              <a:gd name="connsiteY2" fmla="*/ 1988388 h 1988388"/>
              <a:gd name="connsiteX3" fmla="*/ 0 w 5818459"/>
              <a:gd name="connsiteY3" fmla="*/ 1988388 h 1988388"/>
              <a:gd name="connsiteX4" fmla="*/ 29004 w 5818459"/>
              <a:gd name="connsiteY4" fmla="*/ 1909141 h 1988388"/>
              <a:gd name="connsiteX5" fmla="*/ 2909229 w 5818459"/>
              <a:gd name="connsiteY5" fmla="*/ 0 h 198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18459" h="1988388">
                <a:moveTo>
                  <a:pt x="2909229" y="0"/>
                </a:moveTo>
                <a:cubicBezTo>
                  <a:pt x="4204007" y="0"/>
                  <a:pt x="5314921" y="787219"/>
                  <a:pt x="5789454" y="1909141"/>
                </a:cubicBezTo>
                <a:lnTo>
                  <a:pt x="5818459" y="1988388"/>
                </a:lnTo>
                <a:lnTo>
                  <a:pt x="0" y="1988388"/>
                </a:lnTo>
                <a:lnTo>
                  <a:pt x="29004" y="1909141"/>
                </a:lnTo>
                <a:cubicBezTo>
                  <a:pt x="503538" y="787219"/>
                  <a:pt x="1614451" y="0"/>
                  <a:pt x="2909229" y="0"/>
                </a:cubicBezTo>
                <a:close/>
              </a:path>
            </a:pathLst>
          </a:custGeom>
          <a:gradFill>
            <a:gsLst>
              <a:gs pos="1000">
                <a:schemeClr val="accent2">
                  <a:alpha val="22000"/>
                </a:schemeClr>
              </a:gs>
              <a:gs pos="97000">
                <a:schemeClr val="accent3">
                  <a:alpha val="4000"/>
                </a:schemeClr>
              </a:gs>
            </a:gsLst>
            <a:lin ang="0" scaled="0"/>
          </a:gradFill>
          <a:ln w="9525">
            <a:noFill/>
            <a:round/>
            <a:headEnd/>
            <a:tailEnd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latin typeface="Century Gothic" panose="020B0502020202020204" pitchFamily="34" charset="0"/>
            </a:endParaRP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91773" y="0"/>
            <a:ext cx="350724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anose="020B0500000000000000" pitchFamily="34" charset="0"/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C77B3FB-ADF3-AA42-BF68-C2E7122D1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4476" y="2874856"/>
            <a:ext cx="4639283" cy="1994392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algn="l">
              <a:defRPr lang="en-US" sz="4800" b="1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0E2FAFA-0F02-934C-8761-F02DA109504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74476" y="4965110"/>
            <a:ext cx="4648937" cy="2585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1867" b="0" i="0" baseline="0">
                <a:solidFill>
                  <a:schemeClr val="accent2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</p:spTree>
    <p:extLst>
      <p:ext uri="{BB962C8B-B14F-4D97-AF65-F5344CB8AC3E}">
        <p14:creationId xmlns:p14="http://schemas.microsoft.com/office/powerpoint/2010/main" val="443702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69">
          <p15:clr>
            <a:srgbClr val="FBAE40"/>
          </p15:clr>
        </p15:guide>
        <p15:guide id="2" pos="5999">
          <p15:clr>
            <a:srgbClr val="FBAE40"/>
          </p15:clr>
        </p15:guide>
        <p15:guide id="3" orient="horz" pos="698">
          <p15:clr>
            <a:srgbClr val="FBAE40"/>
          </p15:clr>
        </p15:guide>
        <p15:guide id="4" orient="horz" pos="3072">
          <p15:clr>
            <a:srgbClr val="FBAE40"/>
          </p15:clr>
        </p15:guide>
        <p15:guide id="5" orient="horz" pos="3119">
          <p15:clr>
            <a:srgbClr val="FBAE40"/>
          </p15:clr>
        </p15:guide>
        <p15:guide id="6" orient="horz" pos="3345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1742977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4403A597-4E41-F04E-81B4-C0520FC0038D}"/>
              </a:ext>
            </a:extLst>
          </p:cNvPr>
          <p:cNvSpPr/>
          <p:nvPr userDrawn="1"/>
        </p:nvSpPr>
        <p:spPr>
          <a:xfrm>
            <a:off x="0" y="1724237"/>
            <a:ext cx="12192000" cy="4297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entury Gothic" panose="020B0502020202020204" pitchFamily="34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CAE15038-743D-6442-BD9B-F9FE581C5D27}"/>
              </a:ext>
            </a:extLst>
          </p:cNvPr>
          <p:cNvSpPr/>
          <p:nvPr userDrawn="1"/>
        </p:nvSpPr>
        <p:spPr bwMode="auto">
          <a:xfrm>
            <a:off x="1" y="4799466"/>
            <a:ext cx="2890809" cy="1222452"/>
          </a:xfrm>
          <a:custGeom>
            <a:avLst/>
            <a:gdLst>
              <a:gd name="connsiteX0" fmla="*/ 826672 w 2168107"/>
              <a:gd name="connsiteY0" fmla="*/ 0 h 916839"/>
              <a:gd name="connsiteX1" fmla="*/ 2154733 w 2168107"/>
              <a:gd name="connsiteY1" fmla="*/ 880299 h 916839"/>
              <a:gd name="connsiteX2" fmla="*/ 2168107 w 2168107"/>
              <a:gd name="connsiteY2" fmla="*/ 916839 h 916839"/>
              <a:gd name="connsiteX3" fmla="*/ 0 w 2168107"/>
              <a:gd name="connsiteY3" fmla="*/ 916839 h 916839"/>
              <a:gd name="connsiteX4" fmla="*/ 0 w 2168107"/>
              <a:gd name="connsiteY4" fmla="*/ 262509 h 916839"/>
              <a:gd name="connsiteX5" fmla="*/ 20812 w 2168107"/>
              <a:gd name="connsiteY5" fmla="*/ 246156 h 916839"/>
              <a:gd name="connsiteX6" fmla="*/ 826672 w 2168107"/>
              <a:gd name="connsiteY6" fmla="*/ 0 h 916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8107" h="916839">
                <a:moveTo>
                  <a:pt x="826672" y="0"/>
                </a:moveTo>
                <a:cubicBezTo>
                  <a:pt x="1423689" y="0"/>
                  <a:pt x="1935928" y="362984"/>
                  <a:pt x="2154733" y="880299"/>
                </a:cubicBezTo>
                <a:lnTo>
                  <a:pt x="2168107" y="916839"/>
                </a:lnTo>
                <a:lnTo>
                  <a:pt x="0" y="916839"/>
                </a:lnTo>
                <a:lnTo>
                  <a:pt x="0" y="262509"/>
                </a:lnTo>
                <a:lnTo>
                  <a:pt x="20812" y="246156"/>
                </a:lnTo>
                <a:cubicBezTo>
                  <a:pt x="250849" y="90746"/>
                  <a:pt x="528163" y="0"/>
                  <a:pt x="826672" y="0"/>
                </a:cubicBezTo>
                <a:close/>
              </a:path>
            </a:pathLst>
          </a:custGeom>
          <a:gradFill>
            <a:gsLst>
              <a:gs pos="1000">
                <a:schemeClr val="accent2">
                  <a:alpha val="22000"/>
                </a:schemeClr>
              </a:gs>
              <a:gs pos="97000">
                <a:schemeClr val="accent3">
                  <a:alpha val="4000"/>
                </a:schemeClr>
              </a:gs>
            </a:gsLst>
            <a:lin ang="0" scaled="0"/>
          </a:gradFill>
          <a:ln w="9525">
            <a:noFill/>
            <a:round/>
            <a:headEnd/>
            <a:tailEnd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latin typeface="Century Gothic" panose="020B0502020202020204" pitchFamily="34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9CC70236-48B6-4B4B-A498-DCBF85861DCB}"/>
              </a:ext>
            </a:extLst>
          </p:cNvPr>
          <p:cNvSpPr/>
          <p:nvPr userDrawn="1"/>
        </p:nvSpPr>
        <p:spPr>
          <a:xfrm>
            <a:off x="4978317" y="1724237"/>
            <a:ext cx="5745200" cy="4297680"/>
          </a:xfrm>
          <a:custGeom>
            <a:avLst/>
            <a:gdLst>
              <a:gd name="connsiteX0" fmla="*/ 309274 w 4308900"/>
              <a:gd name="connsiteY0" fmla="*/ 0 h 3223260"/>
              <a:gd name="connsiteX1" fmla="*/ 3999627 w 4308900"/>
              <a:gd name="connsiteY1" fmla="*/ 0 h 3223260"/>
              <a:gd name="connsiteX2" fmla="*/ 4048870 w 4308900"/>
              <a:gd name="connsiteY2" fmla="*/ 81057 h 3223260"/>
              <a:gd name="connsiteX3" fmla="*/ 4308900 w 4308900"/>
              <a:gd name="connsiteY3" fmla="*/ 1107996 h 3223260"/>
              <a:gd name="connsiteX4" fmla="*/ 2588647 w 4308900"/>
              <a:gd name="connsiteY4" fmla="*/ 3218675 h 3223260"/>
              <a:gd name="connsiteX5" fmla="*/ 2558605 w 4308900"/>
              <a:gd name="connsiteY5" fmla="*/ 3223260 h 3223260"/>
              <a:gd name="connsiteX6" fmla="*/ 1750295 w 4308900"/>
              <a:gd name="connsiteY6" fmla="*/ 3223260 h 3223260"/>
              <a:gd name="connsiteX7" fmla="*/ 1720253 w 4308900"/>
              <a:gd name="connsiteY7" fmla="*/ 3218675 h 3223260"/>
              <a:gd name="connsiteX8" fmla="*/ 0 w 4308900"/>
              <a:gd name="connsiteY8" fmla="*/ 1107996 h 3223260"/>
              <a:gd name="connsiteX9" fmla="*/ 260030 w 4308900"/>
              <a:gd name="connsiteY9" fmla="*/ 81057 h 3223260"/>
              <a:gd name="connsiteX10" fmla="*/ 309274 w 4308900"/>
              <a:gd name="connsiteY10" fmla="*/ 0 h 322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08900" h="3223260">
                <a:moveTo>
                  <a:pt x="309274" y="0"/>
                </a:moveTo>
                <a:lnTo>
                  <a:pt x="3999627" y="0"/>
                </a:lnTo>
                <a:lnTo>
                  <a:pt x="4048870" y="81057"/>
                </a:lnTo>
                <a:cubicBezTo>
                  <a:pt x="4214703" y="386328"/>
                  <a:pt x="4308900" y="736162"/>
                  <a:pt x="4308900" y="1107996"/>
                </a:cubicBezTo>
                <a:cubicBezTo>
                  <a:pt x="4308900" y="2149132"/>
                  <a:pt x="3570394" y="3017781"/>
                  <a:pt x="2588647" y="3218675"/>
                </a:cubicBezTo>
                <a:lnTo>
                  <a:pt x="2558605" y="3223260"/>
                </a:lnTo>
                <a:lnTo>
                  <a:pt x="1750295" y="3223260"/>
                </a:lnTo>
                <a:lnTo>
                  <a:pt x="1720253" y="3218675"/>
                </a:lnTo>
                <a:cubicBezTo>
                  <a:pt x="738507" y="3017781"/>
                  <a:pt x="0" y="2149132"/>
                  <a:pt x="0" y="1107996"/>
                </a:cubicBezTo>
                <a:cubicBezTo>
                  <a:pt x="0" y="736162"/>
                  <a:pt x="94197" y="386328"/>
                  <a:pt x="260030" y="81057"/>
                </a:cubicBezTo>
                <a:lnTo>
                  <a:pt x="309274" y="0"/>
                </a:lnTo>
                <a:close/>
              </a:path>
            </a:pathLst>
          </a:custGeom>
          <a:gradFill>
            <a:gsLst>
              <a:gs pos="1000">
                <a:schemeClr val="accent2">
                  <a:alpha val="22000"/>
                </a:schemeClr>
              </a:gs>
              <a:gs pos="97000">
                <a:schemeClr val="accent3">
                  <a:alpha val="4000"/>
                </a:schemeClr>
              </a:gs>
            </a:gsLst>
            <a:lin ang="0" scaled="0"/>
          </a:gradFill>
          <a:ln w="9525">
            <a:noFill/>
            <a:round/>
            <a:headEnd/>
            <a:tailEnd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7015" y="1016109"/>
            <a:ext cx="3679789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2790"/>
            <a:ext cx="11157817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ctr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60555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D6A8A947-CA50-9B49-BEFA-AABDB8BCC9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9647" y="3570900"/>
            <a:ext cx="3074404" cy="1472198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E5D304A-6C59-B647-A9AB-BE0BD5050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70" y="3570900"/>
            <a:ext cx="3074404" cy="1472198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EFB30A5-EC34-D549-8220-8D571F9955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7546" y="3570900"/>
            <a:ext cx="3074404" cy="1472198"/>
          </a:xfrm>
          <a:prstGeom prst="rect">
            <a:avLst/>
          </a:prstGeo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8155E09B-FAFA-A746-A7BF-758692943E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9647" y="3170787"/>
            <a:ext cx="3074404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buFontTx/>
              <a:buNone/>
              <a:defRPr sz="2000" b="0" i="0">
                <a:solidFill>
                  <a:schemeClr val="bg1"/>
                </a:solidFill>
                <a:latin typeface="Helvetica Light" panose="020B0500000000000000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A1045221-55C4-6A4F-A95F-9449238CC5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70" y="3170787"/>
            <a:ext cx="3074404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buFontTx/>
              <a:buNone/>
              <a:defRPr sz="2000" b="0" i="0">
                <a:solidFill>
                  <a:schemeClr val="bg1"/>
                </a:solidFill>
                <a:latin typeface="Helvetica Light" panose="020B0500000000000000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DB1599C-7220-A949-91CE-F51C9B37C9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3355" y="3170787"/>
            <a:ext cx="3074404" cy="369332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buFontTx/>
              <a:buNone/>
              <a:defRPr sz="2000" b="0" i="0">
                <a:solidFill>
                  <a:schemeClr val="bg1"/>
                </a:solidFill>
                <a:latin typeface="Helvetica Light" panose="020B0500000000000000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buFontTx/>
              <a:buNone/>
              <a:defRPr sz="1467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24911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88">
          <p15:clr>
            <a:srgbClr val="FBAE40"/>
          </p15:clr>
        </p15:guide>
        <p15:guide id="2" pos="465">
          <p15:clr>
            <a:srgbClr val="FBAE40"/>
          </p15:clr>
        </p15:guide>
        <p15:guide id="3" pos="7360">
          <p15:clr>
            <a:srgbClr val="FBAE40"/>
          </p15:clr>
        </p15:guide>
        <p15:guide id="4" pos="320">
          <p15:clr>
            <a:srgbClr val="FBAE40"/>
          </p15:clr>
        </p15:guide>
        <p15:guide id="5" pos="2415">
          <p15:clr>
            <a:srgbClr val="FBAE40"/>
          </p15:clr>
        </p15:guide>
        <p15:guide id="6" pos="2880">
          <p15:clr>
            <a:srgbClr val="FBAE40"/>
          </p15:clr>
        </p15:guide>
        <p15:guide id="7" pos="4817">
          <p15:clr>
            <a:srgbClr val="FBAE40"/>
          </p15:clr>
        </p15:guide>
        <p15:guide id="8" pos="5277">
          <p15:clr>
            <a:srgbClr val="FBAE40"/>
          </p15:clr>
        </p15:guide>
        <p15:guide id="9" pos="72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3720704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7015" y="1016109"/>
            <a:ext cx="3679789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2790"/>
            <a:ext cx="11157817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ctr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60555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AD2A2-D09D-224D-B577-CF3DA40C4F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2118609"/>
            <a:ext cx="11156951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F54110A2-FC78-6DFD-6B03-1F172312E9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820" y="6230896"/>
            <a:ext cx="770890" cy="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574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2821493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7015" y="1016109"/>
            <a:ext cx="3679789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2790"/>
            <a:ext cx="11157817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ctr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60555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AD2A2-D09D-224D-B577-CF3DA40C4F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2118610"/>
            <a:ext cx="3482911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2902BF2-EF9C-1B49-BECD-4A125AD6F9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4545" y="2118610"/>
            <a:ext cx="3482911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B7D682C-1547-FE41-A4BF-18233C650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91095" y="2118610"/>
            <a:ext cx="3482911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6B6583C6-843B-E7DB-0D44-85408D38DEE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820" y="6230896"/>
            <a:ext cx="770890" cy="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233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44391467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7015" y="1016109"/>
            <a:ext cx="3679789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2790"/>
            <a:ext cx="11157817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ctr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60555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AD2A2-D09D-224D-B577-CF3DA40C4F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2118610"/>
            <a:ext cx="3482911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2902BF2-EF9C-1B49-BECD-4A125AD6F9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4545" y="2118610"/>
            <a:ext cx="3482911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B7D682C-1547-FE41-A4BF-18233C650C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91095" y="2118610"/>
            <a:ext cx="3482911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3462642-9F16-F14C-8907-A9A56FB94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8002" y="4192151"/>
            <a:ext cx="3482911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C50DD3C-9CEA-494F-A88E-D3D1426BB2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54545" y="4192151"/>
            <a:ext cx="3482911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A0A88A0-111C-5147-B5F5-4D0FA5C1EA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1095" y="4192151"/>
            <a:ext cx="3482911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06EDF816-4D56-9CA8-433C-32035DE176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820" y="6230896"/>
            <a:ext cx="770890" cy="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372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87526962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7015" y="1016109"/>
            <a:ext cx="3679789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2790"/>
            <a:ext cx="11157817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ctr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60555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AD2A2-D09D-224D-B577-CF3DA40C4F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2118610"/>
            <a:ext cx="5312585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2902BF2-EF9C-1B49-BECD-4A125AD6F9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3233" y="2118610"/>
            <a:ext cx="5312585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E4F7B0C2-34FE-7BC9-DB50-4B89BA3872C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820" y="6230896"/>
            <a:ext cx="770890" cy="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618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00706507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7015" y="1016109"/>
            <a:ext cx="3679789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2790"/>
            <a:ext cx="11157817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ctr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60555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AD2A2-D09D-224D-B577-CF3DA40C4F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2118610"/>
            <a:ext cx="5312585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2902BF2-EF9C-1B49-BECD-4A125AD6F9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3233" y="2118610"/>
            <a:ext cx="5312585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4F6348D-F942-4E49-A8D7-70B9DE715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8002" y="4189848"/>
            <a:ext cx="5312585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75F347D-8CF6-774D-BA45-F505DBDE8C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3233" y="4189848"/>
            <a:ext cx="5312585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59B2C37E-E6B8-133D-44D7-81C0488600D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820" y="6230896"/>
            <a:ext cx="770890" cy="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078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91144006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7015" y="1016109"/>
            <a:ext cx="3679789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2790"/>
            <a:ext cx="11157817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ctr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60555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8E4F2923-FD7F-DB69-3CA4-CF941DD3C8E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820" y="6230896"/>
            <a:ext cx="770890" cy="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843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42529139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DC2F50B0-C09A-4162-8E75-41C943F07E95}"/>
              </a:ext>
            </a:extLst>
          </p:cNvPr>
          <p:cNvGrpSpPr/>
          <p:nvPr userDrawn="1"/>
        </p:nvGrpSpPr>
        <p:grpSpPr>
          <a:xfrm>
            <a:off x="10650368" y="0"/>
            <a:ext cx="1541633" cy="6858000"/>
            <a:chOff x="7987775" y="0"/>
            <a:chExt cx="1156225" cy="51435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340496E-7259-D047-B64E-2A158A3F1635}"/>
                </a:ext>
              </a:extLst>
            </p:cNvPr>
            <p:cNvSpPr/>
            <p:nvPr userDrawn="1"/>
          </p:nvSpPr>
          <p:spPr>
            <a:xfrm>
              <a:off x="7987775" y="0"/>
              <a:ext cx="1156225" cy="51435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Century Gothic" panose="020B0502020202020204" pitchFamily="34" charset="0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E2593E8-2ED8-0348-9D0D-888D4C44D9EB}"/>
                </a:ext>
              </a:extLst>
            </p:cNvPr>
            <p:cNvSpPr/>
            <p:nvPr userDrawn="1"/>
          </p:nvSpPr>
          <p:spPr>
            <a:xfrm rot="16200000">
              <a:off x="7418979" y="729292"/>
              <a:ext cx="2091810" cy="954213"/>
            </a:xfrm>
            <a:custGeom>
              <a:avLst/>
              <a:gdLst>
                <a:gd name="connsiteX0" fmla="*/ 2091810 w 2091810"/>
                <a:gd name="connsiteY0" fmla="*/ 0 h 954213"/>
                <a:gd name="connsiteX1" fmla="*/ 2091261 w 2091810"/>
                <a:gd name="connsiteY1" fmla="*/ 10868 h 954213"/>
                <a:gd name="connsiteX2" fmla="*/ 1045905 w 2091810"/>
                <a:gd name="connsiteY2" fmla="*/ 954213 h 954213"/>
                <a:gd name="connsiteX3" fmla="*/ 549 w 2091810"/>
                <a:gd name="connsiteY3" fmla="*/ 10868 h 954213"/>
                <a:gd name="connsiteX4" fmla="*/ 0 w 2091810"/>
                <a:gd name="connsiteY4" fmla="*/ 0 h 954213"/>
                <a:gd name="connsiteX5" fmla="*/ 2091810 w 2091810"/>
                <a:gd name="connsiteY5" fmla="*/ 0 h 954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1810" h="954213">
                  <a:moveTo>
                    <a:pt x="2091810" y="0"/>
                  </a:moveTo>
                  <a:lnTo>
                    <a:pt x="2091261" y="10868"/>
                  </a:lnTo>
                  <a:cubicBezTo>
                    <a:pt x="2037450" y="540731"/>
                    <a:pt x="1589964" y="954213"/>
                    <a:pt x="1045905" y="954213"/>
                  </a:cubicBezTo>
                  <a:cubicBezTo>
                    <a:pt x="501845" y="954213"/>
                    <a:pt x="54360" y="540731"/>
                    <a:pt x="549" y="10868"/>
                  </a:cubicBezTo>
                  <a:lnTo>
                    <a:pt x="0" y="0"/>
                  </a:lnTo>
                  <a:lnTo>
                    <a:pt x="2091810" y="0"/>
                  </a:lnTo>
                  <a:close/>
                </a:path>
              </a:pathLst>
            </a:custGeom>
            <a:gradFill>
              <a:gsLst>
                <a:gs pos="100000">
                  <a:schemeClr val="accent2">
                    <a:alpha val="22000"/>
                  </a:schemeClr>
                </a:gs>
                <a:gs pos="0">
                  <a:schemeClr val="accent3">
                    <a:alpha val="4000"/>
                  </a:schemeClr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793FEA6-3103-E441-8414-AD8AFFB04FE7}"/>
                </a:ext>
              </a:extLst>
            </p:cNvPr>
            <p:cNvSpPr/>
            <p:nvPr userDrawn="1"/>
          </p:nvSpPr>
          <p:spPr bwMode="auto">
            <a:xfrm rot="5400000" flipH="1" flipV="1">
              <a:off x="7897134" y="3896633"/>
              <a:ext cx="1752600" cy="741131"/>
            </a:xfrm>
            <a:custGeom>
              <a:avLst/>
              <a:gdLst>
                <a:gd name="connsiteX0" fmla="*/ 826672 w 2168107"/>
                <a:gd name="connsiteY0" fmla="*/ 0 h 916839"/>
                <a:gd name="connsiteX1" fmla="*/ 2154733 w 2168107"/>
                <a:gd name="connsiteY1" fmla="*/ 880299 h 916839"/>
                <a:gd name="connsiteX2" fmla="*/ 2168107 w 2168107"/>
                <a:gd name="connsiteY2" fmla="*/ 916839 h 916839"/>
                <a:gd name="connsiteX3" fmla="*/ 0 w 2168107"/>
                <a:gd name="connsiteY3" fmla="*/ 916839 h 916839"/>
                <a:gd name="connsiteX4" fmla="*/ 0 w 2168107"/>
                <a:gd name="connsiteY4" fmla="*/ 262509 h 916839"/>
                <a:gd name="connsiteX5" fmla="*/ 20812 w 2168107"/>
                <a:gd name="connsiteY5" fmla="*/ 246156 h 916839"/>
                <a:gd name="connsiteX6" fmla="*/ 826672 w 2168107"/>
                <a:gd name="connsiteY6" fmla="*/ 0 h 91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8107" h="916839">
                  <a:moveTo>
                    <a:pt x="826672" y="0"/>
                  </a:moveTo>
                  <a:cubicBezTo>
                    <a:pt x="1423689" y="0"/>
                    <a:pt x="1935928" y="362984"/>
                    <a:pt x="2154733" y="880299"/>
                  </a:cubicBezTo>
                  <a:lnTo>
                    <a:pt x="2168107" y="916839"/>
                  </a:lnTo>
                  <a:lnTo>
                    <a:pt x="0" y="916839"/>
                  </a:lnTo>
                  <a:lnTo>
                    <a:pt x="0" y="262509"/>
                  </a:lnTo>
                  <a:lnTo>
                    <a:pt x="20812" y="246156"/>
                  </a:lnTo>
                  <a:cubicBezTo>
                    <a:pt x="250849" y="90746"/>
                    <a:pt x="528163" y="0"/>
                    <a:pt x="826672" y="0"/>
                  </a:cubicBezTo>
                  <a:close/>
                </a:path>
              </a:pathLst>
            </a:custGeom>
            <a:gradFill>
              <a:gsLst>
                <a:gs pos="1000">
                  <a:schemeClr val="accent2">
                    <a:alpha val="22000"/>
                  </a:schemeClr>
                </a:gs>
                <a:gs pos="97000">
                  <a:schemeClr val="accent3">
                    <a:alpha val="4000"/>
                  </a:schemeClr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latin typeface="Century Gothic" panose="020B0502020202020204" pitchFamily="34" charset="0"/>
              </a:endParaRPr>
            </a:p>
          </p:txBody>
        </p:sp>
      </p:grp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2" y="1016109"/>
            <a:ext cx="3679790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l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2" y="372790"/>
            <a:ext cx="9873020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l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52378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B251093-0BE1-EB40-912A-A4FBF08060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6215" y="3653386"/>
            <a:ext cx="3904807" cy="1426031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hart Placeholder 17">
            <a:extLst>
              <a:ext uri="{FF2B5EF4-FFF2-40B4-BE49-F238E27FC236}">
                <a16:creationId xmlns:a16="http://schemas.microsoft.com/office/drawing/2014/main" id="{4DAA119B-E9BD-9C48-8FE9-F1CC51FBB0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08002" y="1927437"/>
            <a:ext cx="5587999" cy="4094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>
              <a:buFontTx/>
              <a:buNone/>
              <a:defRPr>
                <a:latin typeface="Helvetica Light" panose="020B0500000000000000" pitchFamily="34" charset="0"/>
              </a:defRPr>
            </a:lvl1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374286E-9D19-0CCB-1316-00C90E51BC6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8240" b="49093"/>
          <a:stretch/>
        </p:blipFill>
        <p:spPr>
          <a:xfrm>
            <a:off x="11087099" y="6197250"/>
            <a:ext cx="835555" cy="4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85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9372370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5809323-6ADF-A046-BBDD-16C27A652E49}"/>
              </a:ext>
            </a:extLst>
          </p:cNvPr>
          <p:cNvGrpSpPr/>
          <p:nvPr userDrawn="1"/>
        </p:nvGrpSpPr>
        <p:grpSpPr>
          <a:xfrm flipH="1">
            <a:off x="1" y="0"/>
            <a:ext cx="1541633" cy="6858000"/>
            <a:chOff x="8140175" y="152400"/>
            <a:chExt cx="1156225" cy="51435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049992-9D32-AD4F-99B9-81912529BFC0}"/>
                </a:ext>
              </a:extLst>
            </p:cNvPr>
            <p:cNvSpPr/>
            <p:nvPr userDrawn="1"/>
          </p:nvSpPr>
          <p:spPr>
            <a:xfrm>
              <a:off x="8140175" y="152400"/>
              <a:ext cx="1156225" cy="51435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Century Gothic" panose="020B0502020202020204" pitchFamily="34" charset="0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31B96CA-F54C-EE48-B6F0-32C7D9A8FF04}"/>
                </a:ext>
              </a:extLst>
            </p:cNvPr>
            <p:cNvSpPr/>
            <p:nvPr userDrawn="1"/>
          </p:nvSpPr>
          <p:spPr bwMode="auto">
            <a:xfrm rot="5400000" flipH="1" flipV="1">
              <a:off x="8049534" y="658135"/>
              <a:ext cx="1752600" cy="741131"/>
            </a:xfrm>
            <a:custGeom>
              <a:avLst/>
              <a:gdLst>
                <a:gd name="connsiteX0" fmla="*/ 826672 w 2168107"/>
                <a:gd name="connsiteY0" fmla="*/ 0 h 916839"/>
                <a:gd name="connsiteX1" fmla="*/ 2154733 w 2168107"/>
                <a:gd name="connsiteY1" fmla="*/ 880299 h 916839"/>
                <a:gd name="connsiteX2" fmla="*/ 2168107 w 2168107"/>
                <a:gd name="connsiteY2" fmla="*/ 916839 h 916839"/>
                <a:gd name="connsiteX3" fmla="*/ 0 w 2168107"/>
                <a:gd name="connsiteY3" fmla="*/ 916839 h 916839"/>
                <a:gd name="connsiteX4" fmla="*/ 0 w 2168107"/>
                <a:gd name="connsiteY4" fmla="*/ 262509 h 916839"/>
                <a:gd name="connsiteX5" fmla="*/ 20812 w 2168107"/>
                <a:gd name="connsiteY5" fmla="*/ 246156 h 916839"/>
                <a:gd name="connsiteX6" fmla="*/ 826672 w 2168107"/>
                <a:gd name="connsiteY6" fmla="*/ 0 h 91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8107" h="916839">
                  <a:moveTo>
                    <a:pt x="826672" y="0"/>
                  </a:moveTo>
                  <a:cubicBezTo>
                    <a:pt x="1423689" y="0"/>
                    <a:pt x="1935928" y="362984"/>
                    <a:pt x="2154733" y="880299"/>
                  </a:cubicBezTo>
                  <a:lnTo>
                    <a:pt x="2168107" y="916839"/>
                  </a:lnTo>
                  <a:lnTo>
                    <a:pt x="0" y="916839"/>
                  </a:lnTo>
                  <a:lnTo>
                    <a:pt x="0" y="262509"/>
                  </a:lnTo>
                  <a:lnTo>
                    <a:pt x="20812" y="246156"/>
                  </a:lnTo>
                  <a:cubicBezTo>
                    <a:pt x="250849" y="90746"/>
                    <a:pt x="528163" y="0"/>
                    <a:pt x="826672" y="0"/>
                  </a:cubicBezTo>
                  <a:close/>
                </a:path>
              </a:pathLst>
            </a:custGeom>
            <a:gradFill>
              <a:gsLst>
                <a:gs pos="1000">
                  <a:schemeClr val="accent2">
                    <a:alpha val="22000"/>
                  </a:schemeClr>
                </a:gs>
                <a:gs pos="97000">
                  <a:schemeClr val="accent3">
                    <a:alpha val="4000"/>
                  </a:schemeClr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latin typeface="Century Gothic" panose="020B0502020202020204" pitchFamily="34" charset="0"/>
              </a:endParaRPr>
            </a:p>
          </p:txBody>
        </p:sp>
      </p:grp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975103" y="1016109"/>
            <a:ext cx="3679790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l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1975103" y="372790"/>
            <a:ext cx="9690713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l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52378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B251093-0BE1-EB40-912A-A4FBF08060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6215" y="2118784"/>
            <a:ext cx="5189603" cy="1426031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ACA46D4-7223-424E-A154-CBB1732DD4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118717"/>
            <a:ext cx="6096000" cy="3902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>
              <a:buFontTx/>
              <a:buNone/>
              <a:defRPr>
                <a:latin typeface="Helvetica Light" panose="020B0500000000000000" pitchFamily="34" charset="0"/>
              </a:defRPr>
            </a:lvl1pPr>
          </a:lstStyle>
          <a:p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3005397-DF3F-5A8A-D668-4019F40061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820" y="6230896"/>
            <a:ext cx="770890" cy="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822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: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3768639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416CB63E-0C0F-4F5D-95A6-C09361078BF5}"/>
              </a:ext>
            </a:extLst>
          </p:cNvPr>
          <p:cNvGrpSpPr/>
          <p:nvPr userDrawn="1"/>
        </p:nvGrpSpPr>
        <p:grpSpPr>
          <a:xfrm>
            <a:off x="7852697" y="0"/>
            <a:ext cx="4339305" cy="6858000"/>
            <a:chOff x="5889522" y="0"/>
            <a:chExt cx="3254479" cy="51435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F66B636-AA84-2A40-99F4-436C1BB90346}"/>
                </a:ext>
              </a:extLst>
            </p:cNvPr>
            <p:cNvSpPr/>
            <p:nvPr userDrawn="1"/>
          </p:nvSpPr>
          <p:spPr>
            <a:xfrm>
              <a:off x="5889522" y="0"/>
              <a:ext cx="123156" cy="14652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Century Gothic" panose="020B0502020202020204" pitchFamily="34" charset="0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5809323-6ADF-A046-BBDD-16C27A652E49}"/>
                </a:ext>
              </a:extLst>
            </p:cNvPr>
            <p:cNvGrpSpPr/>
            <p:nvPr userDrawn="1"/>
          </p:nvGrpSpPr>
          <p:grpSpPr>
            <a:xfrm>
              <a:off x="6004561" y="0"/>
              <a:ext cx="3139440" cy="5143500"/>
              <a:chOff x="6156961" y="152400"/>
              <a:chExt cx="3139440" cy="5143500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5049992-9D32-AD4F-99B9-81912529BFC0}"/>
                  </a:ext>
                </a:extLst>
              </p:cNvPr>
              <p:cNvSpPr/>
              <p:nvPr userDrawn="1"/>
            </p:nvSpPr>
            <p:spPr>
              <a:xfrm>
                <a:off x="6156961" y="152400"/>
                <a:ext cx="3139440" cy="51435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731B96CA-F54C-EE48-B6F0-32C7D9A8FF04}"/>
                  </a:ext>
                </a:extLst>
              </p:cNvPr>
              <p:cNvSpPr/>
              <p:nvPr userDrawn="1"/>
            </p:nvSpPr>
            <p:spPr bwMode="auto">
              <a:xfrm rot="5400000" flipH="1" flipV="1">
                <a:off x="8049535" y="4049034"/>
                <a:ext cx="1752600" cy="741131"/>
              </a:xfrm>
              <a:custGeom>
                <a:avLst/>
                <a:gdLst>
                  <a:gd name="connsiteX0" fmla="*/ 826672 w 2168107"/>
                  <a:gd name="connsiteY0" fmla="*/ 0 h 916839"/>
                  <a:gd name="connsiteX1" fmla="*/ 2154733 w 2168107"/>
                  <a:gd name="connsiteY1" fmla="*/ 880299 h 916839"/>
                  <a:gd name="connsiteX2" fmla="*/ 2168107 w 2168107"/>
                  <a:gd name="connsiteY2" fmla="*/ 916839 h 916839"/>
                  <a:gd name="connsiteX3" fmla="*/ 0 w 2168107"/>
                  <a:gd name="connsiteY3" fmla="*/ 916839 h 916839"/>
                  <a:gd name="connsiteX4" fmla="*/ 0 w 2168107"/>
                  <a:gd name="connsiteY4" fmla="*/ 262509 h 916839"/>
                  <a:gd name="connsiteX5" fmla="*/ 20812 w 2168107"/>
                  <a:gd name="connsiteY5" fmla="*/ 246156 h 916839"/>
                  <a:gd name="connsiteX6" fmla="*/ 826672 w 2168107"/>
                  <a:gd name="connsiteY6" fmla="*/ 0 h 916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68107" h="916839">
                    <a:moveTo>
                      <a:pt x="826672" y="0"/>
                    </a:moveTo>
                    <a:cubicBezTo>
                      <a:pt x="1423689" y="0"/>
                      <a:pt x="1935928" y="362984"/>
                      <a:pt x="2154733" y="880299"/>
                    </a:cubicBezTo>
                    <a:lnTo>
                      <a:pt x="2168107" y="916839"/>
                    </a:lnTo>
                    <a:lnTo>
                      <a:pt x="0" y="916839"/>
                    </a:lnTo>
                    <a:lnTo>
                      <a:pt x="0" y="262509"/>
                    </a:lnTo>
                    <a:lnTo>
                      <a:pt x="20812" y="246156"/>
                    </a:lnTo>
                    <a:cubicBezTo>
                      <a:pt x="250849" y="90746"/>
                      <a:pt x="528163" y="0"/>
                      <a:pt x="826672" y="0"/>
                    </a:cubicBez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alpha val="22000"/>
                    </a:schemeClr>
                  </a:gs>
                  <a:gs pos="97000">
                    <a:schemeClr val="accent3">
                      <a:alpha val="4000"/>
                    </a:schemeClr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99823" y="1016109"/>
            <a:ext cx="3679790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l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99823" y="372790"/>
            <a:ext cx="7337633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l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52378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B251093-0BE1-EB40-912A-A4FBF08060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82905" y="2118867"/>
            <a:ext cx="3482912" cy="1426031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bg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9D960F2-B00A-CA41-A39A-C86AE6F27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9824" y="2118784"/>
            <a:ext cx="7337632" cy="1318310"/>
          </a:xfrm>
          <a:prstGeom prst="rect">
            <a:avLst/>
          </a:prstGeom>
        </p:spPr>
        <p:txBody>
          <a:bodyPr>
            <a:spAutoFit/>
          </a:bodyPr>
          <a:lstStyle>
            <a:lvl1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FC52B29-3053-4A33-6559-79E74F4BE31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8240" b="49093"/>
          <a:stretch/>
        </p:blipFill>
        <p:spPr>
          <a:xfrm>
            <a:off x="11087099" y="6197250"/>
            <a:ext cx="835555" cy="4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636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2931043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6109"/>
            <a:ext cx="3679790" cy="3323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l">
              <a:buNone/>
              <a:defRPr sz="2400" b="0" i="0" baseline="0">
                <a:solidFill>
                  <a:schemeClr val="accent1"/>
                </a:solidFill>
                <a:latin typeface="Helvetica Light" panose="020B0500000000000000" pitchFamily="34" charset="0"/>
                <a:ea typeface="Century Gothic" panose="020B0502020202020204" pitchFamily="34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2790"/>
            <a:ext cx="11157816" cy="553998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algn="l">
              <a:defRPr sz="4000" b="1" i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5B6B7-DC1D-8A46-8EE8-280C3413FA5F}"/>
              </a:ext>
            </a:extLst>
          </p:cNvPr>
          <p:cNvSpPr txBox="1">
            <a:spLocks/>
          </p:cNvSpPr>
          <p:nvPr userDrawn="1"/>
        </p:nvSpPr>
        <p:spPr>
          <a:xfrm>
            <a:off x="60555" y="6375530"/>
            <a:ext cx="447445" cy="307777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Light" panose="020B0500000000000000" pitchFamily="34" charset="0"/>
                <a:ea typeface="+mn-ea"/>
                <a:cs typeface="+mn-cs"/>
              </a:rPr>
              <a:pPr marL="0" marR="0" lvl="0" indent="0" algn="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elvetica Light" panose="020B0500000000000000" pitchFamily="34" charset="0"/>
              <a:ea typeface="+mn-ea"/>
              <a:cs typeface="+mn-cs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B251093-0BE1-EB40-912A-A4FBF08060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23171" y="2678242"/>
            <a:ext cx="3342647" cy="1426031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lnSpc>
                <a:spcPct val="100000"/>
              </a:lnSpc>
              <a:buClr>
                <a:schemeClr val="accent2"/>
              </a:buClr>
              <a:defRPr sz="1400" b="0" i="0">
                <a:solidFill>
                  <a:schemeClr val="accent1"/>
                </a:solidFill>
                <a:latin typeface="Helvetica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9D6166E-82C2-5744-907B-59A070BB6451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08000" y="2118785"/>
            <a:ext cx="7498080" cy="39173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>
              <a:buFontTx/>
              <a:buNone/>
              <a:defRPr>
                <a:latin typeface="Helvetica Light" panose="020B0500000000000000" pitchFamily="34" charset="0"/>
              </a:defRPr>
            </a:lvl1pPr>
          </a:lstStyle>
          <a:p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38ABACAC-4ADC-CD63-503C-B0686AA27B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820" y="6230896"/>
            <a:ext cx="770890" cy="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57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BD9C5F6-EEA9-E247-9E3C-C1DE219871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2488666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BD9C5F6-EEA9-E247-9E3C-C1DE219871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738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921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824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092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C7BD36-CEDF-DA48-A4EE-844BFB7EEE6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1217" y="1191986"/>
            <a:ext cx="5589263" cy="4931228"/>
          </a:xfrm>
          <a:prstGeom prst="rect">
            <a:avLst/>
          </a:prstGeom>
        </p:spPr>
        <p:txBody>
          <a:bodyPr lIns="0" rIns="0"/>
          <a:lstStyle>
            <a:lvl1pPr marL="0" indent="0">
              <a:defRPr sz="1400">
                <a:solidFill>
                  <a:schemeClr val="tx1"/>
                </a:solidFill>
              </a:defRPr>
            </a:lvl1pPr>
            <a:lvl2pPr marL="243756">
              <a:buClr>
                <a:schemeClr val="tx1"/>
              </a:buClr>
              <a:defRPr sz="1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4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4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3ACDCA59-A7AD-BA4C-87FD-323FC295F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49" y="298113"/>
            <a:ext cx="11341101" cy="753533"/>
          </a:xfrm>
        </p:spPr>
        <p:txBody>
          <a:bodyPr anchor="ctr" anchorCtr="0"/>
          <a:lstStyle>
            <a:lvl1pPr>
              <a:lnSpc>
                <a:spcPct val="100000"/>
              </a:lnSpc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2444F01-E265-D642-8E93-67FCA12476E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77288" y="1191986"/>
            <a:ext cx="5589263" cy="4931228"/>
          </a:xfrm>
          <a:prstGeom prst="rect">
            <a:avLst/>
          </a:prstGeom>
        </p:spPr>
        <p:txBody>
          <a:bodyPr lIns="0" rIns="0"/>
          <a:lstStyle>
            <a:lvl1pPr marL="0" indent="0">
              <a:defRPr sz="1400">
                <a:solidFill>
                  <a:schemeClr val="tx1"/>
                </a:solidFill>
              </a:defRPr>
            </a:lvl1pPr>
            <a:lvl2pPr marL="243756">
              <a:buClr>
                <a:schemeClr val="tx1"/>
              </a:buClr>
              <a:defRPr sz="1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4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4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390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sv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image" Target="../media/image5.emf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tags" Target="../tags/tag20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3640757-8850-913F-BBEF-DB50490A961F}"/>
              </a:ext>
            </a:extLst>
          </p:cNvPr>
          <p:cNvSpPr/>
          <p:nvPr userDrawn="1"/>
        </p:nvSpPr>
        <p:spPr>
          <a:xfrm>
            <a:off x="1524" y="0"/>
            <a:ext cx="12198096" cy="809621"/>
          </a:xfrm>
          <a:prstGeom prst="rect">
            <a:avLst/>
          </a:prstGeom>
          <a:solidFill>
            <a:srgbClr val="E5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267" y="1562106"/>
            <a:ext cx="11196267" cy="4314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8" name="Slide Number Placeholder 10">
            <a:extLst>
              <a:ext uri="{FF2B5EF4-FFF2-40B4-BE49-F238E27FC236}">
                <a16:creationId xmlns:a16="http://schemas.microsoft.com/office/drawing/2014/main" id="{DD92E25B-9206-4BB5-B9A7-D7D09CF0E03A}"/>
              </a:ext>
            </a:extLst>
          </p:cNvPr>
          <p:cNvSpPr txBox="1">
            <a:spLocks/>
          </p:cNvSpPr>
          <p:nvPr userDrawn="1"/>
        </p:nvSpPr>
        <p:spPr>
          <a:xfrm>
            <a:off x="11474737" y="6533409"/>
            <a:ext cx="245249" cy="153882"/>
          </a:xfrm>
          <a:prstGeom prst="rect">
            <a:avLst/>
          </a:prstGeom>
          <a:noFill/>
        </p:spPr>
        <p:txBody>
          <a:bodyPr wrap="none"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F76D0A6-1678-9044-A9C7-9B8B31E8261A}" type="slidenum">
              <a:rPr lang="en-US" sz="1000" smtClean="0">
                <a:solidFill>
                  <a:schemeClr val="tx1">
                    <a:lumMod val="90000"/>
                    <a:lumOff val="10000"/>
                  </a:schemeClr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000">
              <a:solidFill>
                <a:schemeClr val="tx1">
                  <a:lumMod val="90000"/>
                  <a:lumOff val="10000"/>
                </a:schemeClr>
              </a:solidFill>
              <a:latin typeface="Avenir Next LT Pro" panose="020B05040202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075824-CCAC-3769-B469-FF814654AD0C}"/>
              </a:ext>
            </a:extLst>
          </p:cNvPr>
          <p:cNvCxnSpPr>
            <a:cxnSpLocks/>
          </p:cNvCxnSpPr>
          <p:nvPr userDrawn="1"/>
        </p:nvCxnSpPr>
        <p:spPr>
          <a:xfrm>
            <a:off x="1524" y="6362700"/>
            <a:ext cx="12188952" cy="0"/>
          </a:xfrm>
          <a:prstGeom prst="line">
            <a:avLst/>
          </a:prstGeom>
          <a:ln>
            <a:solidFill>
              <a:srgbClr val="73C1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27601-1D75-4AC5-19E9-C976E3864377}"/>
              </a:ext>
            </a:extLst>
          </p:cNvPr>
          <p:cNvSpPr/>
          <p:nvPr userDrawn="1"/>
        </p:nvSpPr>
        <p:spPr>
          <a:xfrm>
            <a:off x="-1193114" y="1460005"/>
            <a:ext cx="1071563" cy="278606"/>
          </a:xfrm>
          <a:prstGeom prst="rect">
            <a:avLst/>
          </a:prstGeom>
          <a:solidFill>
            <a:srgbClr val="7CC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7cc3ae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87F178-CC2A-50A0-E81D-272726A860E6}"/>
              </a:ext>
            </a:extLst>
          </p:cNvPr>
          <p:cNvSpPr/>
          <p:nvPr userDrawn="1"/>
        </p:nvSpPr>
        <p:spPr>
          <a:xfrm>
            <a:off x="-1193114" y="177535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E52FA0-74B9-AA42-DACD-254BA7003BA5}"/>
              </a:ext>
            </a:extLst>
          </p:cNvPr>
          <p:cNvSpPr/>
          <p:nvPr userDrawn="1"/>
        </p:nvSpPr>
        <p:spPr>
          <a:xfrm>
            <a:off x="-1193114" y="726134"/>
            <a:ext cx="1071563" cy="278606"/>
          </a:xfrm>
          <a:prstGeom prst="rect">
            <a:avLst/>
          </a:prstGeom>
          <a:solidFill>
            <a:srgbClr val="E5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925AD5-C18C-3929-DD4E-D22EC0B55FEF}"/>
              </a:ext>
            </a:extLst>
          </p:cNvPr>
          <p:cNvSpPr/>
          <p:nvPr userDrawn="1"/>
        </p:nvSpPr>
        <p:spPr>
          <a:xfrm>
            <a:off x="-1193114" y="376135"/>
            <a:ext cx="1071563" cy="278606"/>
          </a:xfrm>
          <a:prstGeom prst="rect">
            <a:avLst/>
          </a:prstGeom>
          <a:solidFill>
            <a:srgbClr val="5CA6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5CA6D1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D40CE-BD09-0AA1-923A-D0FE1618B369}"/>
              </a:ext>
            </a:extLst>
          </p:cNvPr>
          <p:cNvSpPr/>
          <p:nvPr userDrawn="1"/>
        </p:nvSpPr>
        <p:spPr>
          <a:xfrm>
            <a:off x="-1193114" y="2613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D8BBF1-97EE-8BF1-A031-EA0FBC40E7F2}"/>
              </a:ext>
            </a:extLst>
          </p:cNvPr>
          <p:cNvSpPr/>
          <p:nvPr userDrawn="1"/>
        </p:nvSpPr>
        <p:spPr>
          <a:xfrm>
            <a:off x="-1193114" y="1105519"/>
            <a:ext cx="1071563" cy="278606"/>
          </a:xfrm>
          <a:prstGeom prst="rect">
            <a:avLst/>
          </a:prstGeom>
          <a:solidFill>
            <a:srgbClr val="5F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5f6c7b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8D0E40-44C7-2A41-517D-ABB5AFCDC32F}"/>
              </a:ext>
            </a:extLst>
          </p:cNvPr>
          <p:cNvSpPr/>
          <p:nvPr userDrawn="1"/>
        </p:nvSpPr>
        <p:spPr>
          <a:xfrm>
            <a:off x="-1193114" y="3761245"/>
            <a:ext cx="1071563" cy="278606"/>
          </a:xfrm>
          <a:prstGeom prst="rect">
            <a:avLst/>
          </a:prstGeom>
          <a:solidFill>
            <a:srgbClr val="263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263236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54ECB-C589-FF3D-4754-56595727882D}"/>
              </a:ext>
            </a:extLst>
          </p:cNvPr>
          <p:cNvSpPr/>
          <p:nvPr userDrawn="1"/>
        </p:nvSpPr>
        <p:spPr>
          <a:xfrm>
            <a:off x="-1193114" y="407659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7038DB-3B83-3F56-15E1-1B7735674CAF}"/>
              </a:ext>
            </a:extLst>
          </p:cNvPr>
          <p:cNvSpPr/>
          <p:nvPr userDrawn="1"/>
        </p:nvSpPr>
        <p:spPr>
          <a:xfrm>
            <a:off x="-1193114" y="3027374"/>
            <a:ext cx="1071563" cy="2786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7f7f7f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1999CD-98F3-0FE1-DFF2-A2F14A879A50}"/>
              </a:ext>
            </a:extLst>
          </p:cNvPr>
          <p:cNvSpPr/>
          <p:nvPr userDrawn="1"/>
        </p:nvSpPr>
        <p:spPr>
          <a:xfrm>
            <a:off x="-1193114" y="2677375"/>
            <a:ext cx="1071563" cy="278606"/>
          </a:xfrm>
          <a:prstGeom prst="rect">
            <a:avLst/>
          </a:prstGeom>
          <a:solidFill>
            <a:srgbClr val="488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488cc1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2728BD-FB8B-3980-1C03-A0CA9AE34368}"/>
              </a:ext>
            </a:extLst>
          </p:cNvPr>
          <p:cNvSpPr/>
          <p:nvPr userDrawn="1"/>
        </p:nvSpPr>
        <p:spPr>
          <a:xfrm>
            <a:off x="-1193114" y="232737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73F6DC-0EF5-3A5D-E051-0D4028F61FE3}"/>
              </a:ext>
            </a:extLst>
          </p:cNvPr>
          <p:cNvSpPr/>
          <p:nvPr userDrawn="1"/>
        </p:nvSpPr>
        <p:spPr>
          <a:xfrm>
            <a:off x="-1193114" y="3406759"/>
            <a:ext cx="1071563" cy="278606"/>
          </a:xfrm>
          <a:prstGeom prst="rect">
            <a:avLst/>
          </a:prstGeom>
          <a:solidFill>
            <a:srgbClr val="628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6287a8</a:t>
            </a:r>
          </a:p>
        </p:txBody>
      </p:sp>
    </p:spTree>
    <p:extLst>
      <p:ext uri="{BB962C8B-B14F-4D97-AF65-F5344CB8AC3E}">
        <p14:creationId xmlns:p14="http://schemas.microsoft.com/office/powerpoint/2010/main" val="164483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chemeClr val="accent1"/>
          </a:solidFill>
          <a:latin typeface="+mj-lt"/>
          <a:ea typeface="+mj-ea"/>
          <a:cs typeface="Effra" panose="020B0603020203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98">
          <p15:clr>
            <a:srgbClr val="F26B43"/>
          </p15:clr>
        </p15:guide>
        <p15:guide id="4" pos="5516">
          <p15:clr>
            <a:srgbClr val="F26B43"/>
          </p15:clr>
        </p15:guide>
        <p15:guide id="5" orient="horz" pos="984">
          <p15:clr>
            <a:srgbClr val="F26B43"/>
          </p15:clr>
        </p15:guide>
        <p15:guide id="6" orient="horz" pos="4008">
          <p15:clr>
            <a:srgbClr val="F26B43"/>
          </p15:clr>
        </p15:guide>
        <p15:guide id="7" orient="horz" pos="3912">
          <p15:clr>
            <a:srgbClr val="F26B43"/>
          </p15:clr>
        </p15:guide>
        <p15:guide id="8" orient="horz" pos="624">
          <p15:clr>
            <a:srgbClr val="F26B43"/>
          </p15:clr>
        </p15:guide>
        <p15:guide id="9" pos="2863">
          <p15:clr>
            <a:srgbClr val="F26B43"/>
          </p15:clr>
        </p15:guide>
        <p15:guide id="10" pos="2727">
          <p15:clr>
            <a:srgbClr val="F26B43"/>
          </p15:clr>
        </p15:guide>
        <p15:guide id="11" pos="738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3640757-8850-913F-BBEF-DB50490A961F}"/>
              </a:ext>
            </a:extLst>
          </p:cNvPr>
          <p:cNvSpPr/>
          <p:nvPr userDrawn="1"/>
        </p:nvSpPr>
        <p:spPr>
          <a:xfrm>
            <a:off x="1524" y="0"/>
            <a:ext cx="12198096" cy="8096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267" y="1562106"/>
            <a:ext cx="11196267" cy="4314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8" name="Slide Number Placeholder 10">
            <a:extLst>
              <a:ext uri="{FF2B5EF4-FFF2-40B4-BE49-F238E27FC236}">
                <a16:creationId xmlns:a16="http://schemas.microsoft.com/office/drawing/2014/main" id="{DD92E25B-9206-4BB5-B9A7-D7D09CF0E03A}"/>
              </a:ext>
            </a:extLst>
          </p:cNvPr>
          <p:cNvSpPr txBox="1">
            <a:spLocks/>
          </p:cNvSpPr>
          <p:nvPr userDrawn="1"/>
        </p:nvSpPr>
        <p:spPr>
          <a:xfrm>
            <a:off x="11474737" y="6533409"/>
            <a:ext cx="245249" cy="153882"/>
          </a:xfrm>
          <a:prstGeom prst="rect">
            <a:avLst/>
          </a:prstGeom>
          <a:noFill/>
        </p:spPr>
        <p:txBody>
          <a:bodyPr wrap="none"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F76D0A6-1678-9044-A9C7-9B8B31E8261A}" type="slidenum">
              <a:rPr lang="en-US" sz="1000" smtClean="0">
                <a:solidFill>
                  <a:schemeClr val="tx1">
                    <a:lumMod val="90000"/>
                    <a:lumOff val="10000"/>
                  </a:schemeClr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000">
              <a:solidFill>
                <a:schemeClr val="tx1">
                  <a:lumMod val="90000"/>
                  <a:lumOff val="10000"/>
                </a:schemeClr>
              </a:solidFill>
              <a:latin typeface="Avenir Next LT Pro" panose="020B05040202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075824-CCAC-3769-B469-FF814654AD0C}"/>
              </a:ext>
            </a:extLst>
          </p:cNvPr>
          <p:cNvCxnSpPr>
            <a:cxnSpLocks/>
          </p:cNvCxnSpPr>
          <p:nvPr userDrawn="1"/>
        </p:nvCxnSpPr>
        <p:spPr>
          <a:xfrm>
            <a:off x="1524" y="6362700"/>
            <a:ext cx="12188952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27601-1D75-4AC5-19E9-C976E3864377}"/>
              </a:ext>
            </a:extLst>
          </p:cNvPr>
          <p:cNvSpPr/>
          <p:nvPr userDrawn="1"/>
        </p:nvSpPr>
        <p:spPr>
          <a:xfrm>
            <a:off x="-1193114" y="1460005"/>
            <a:ext cx="1071563" cy="278606"/>
          </a:xfrm>
          <a:prstGeom prst="rect">
            <a:avLst/>
          </a:prstGeom>
          <a:solidFill>
            <a:srgbClr val="7CC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7cc3ae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87F178-CC2A-50A0-E81D-272726A860E6}"/>
              </a:ext>
            </a:extLst>
          </p:cNvPr>
          <p:cNvSpPr/>
          <p:nvPr userDrawn="1"/>
        </p:nvSpPr>
        <p:spPr>
          <a:xfrm>
            <a:off x="-1193114" y="177535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E52FA0-74B9-AA42-DACD-254BA7003BA5}"/>
              </a:ext>
            </a:extLst>
          </p:cNvPr>
          <p:cNvSpPr/>
          <p:nvPr userDrawn="1"/>
        </p:nvSpPr>
        <p:spPr>
          <a:xfrm>
            <a:off x="-1193114" y="726134"/>
            <a:ext cx="1071563" cy="278606"/>
          </a:xfrm>
          <a:prstGeom prst="rect">
            <a:avLst/>
          </a:prstGeom>
          <a:solidFill>
            <a:srgbClr val="E5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925AD5-C18C-3929-DD4E-D22EC0B55FEF}"/>
              </a:ext>
            </a:extLst>
          </p:cNvPr>
          <p:cNvSpPr/>
          <p:nvPr userDrawn="1"/>
        </p:nvSpPr>
        <p:spPr>
          <a:xfrm>
            <a:off x="-1193114" y="376135"/>
            <a:ext cx="1071563" cy="278606"/>
          </a:xfrm>
          <a:prstGeom prst="rect">
            <a:avLst/>
          </a:prstGeom>
          <a:solidFill>
            <a:srgbClr val="5CA6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5CA6D1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D40CE-BD09-0AA1-923A-D0FE1618B369}"/>
              </a:ext>
            </a:extLst>
          </p:cNvPr>
          <p:cNvSpPr/>
          <p:nvPr userDrawn="1"/>
        </p:nvSpPr>
        <p:spPr>
          <a:xfrm>
            <a:off x="-1193114" y="2613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D8BBF1-97EE-8BF1-A031-EA0FBC40E7F2}"/>
              </a:ext>
            </a:extLst>
          </p:cNvPr>
          <p:cNvSpPr/>
          <p:nvPr userDrawn="1"/>
        </p:nvSpPr>
        <p:spPr>
          <a:xfrm>
            <a:off x="-1193114" y="1105519"/>
            <a:ext cx="1071563" cy="278606"/>
          </a:xfrm>
          <a:prstGeom prst="rect">
            <a:avLst/>
          </a:prstGeom>
          <a:solidFill>
            <a:srgbClr val="5F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5f6c7b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8D0E40-44C7-2A41-517D-ABB5AFCDC32F}"/>
              </a:ext>
            </a:extLst>
          </p:cNvPr>
          <p:cNvSpPr/>
          <p:nvPr userDrawn="1"/>
        </p:nvSpPr>
        <p:spPr>
          <a:xfrm>
            <a:off x="-1193114" y="3761245"/>
            <a:ext cx="1071563" cy="278606"/>
          </a:xfrm>
          <a:prstGeom prst="rect">
            <a:avLst/>
          </a:prstGeom>
          <a:solidFill>
            <a:srgbClr val="263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263236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54ECB-C589-FF3D-4754-56595727882D}"/>
              </a:ext>
            </a:extLst>
          </p:cNvPr>
          <p:cNvSpPr/>
          <p:nvPr userDrawn="1"/>
        </p:nvSpPr>
        <p:spPr>
          <a:xfrm>
            <a:off x="-1193114" y="407659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7038DB-3B83-3F56-15E1-1B7735674CAF}"/>
              </a:ext>
            </a:extLst>
          </p:cNvPr>
          <p:cNvSpPr/>
          <p:nvPr userDrawn="1"/>
        </p:nvSpPr>
        <p:spPr>
          <a:xfrm>
            <a:off x="-1193114" y="3027374"/>
            <a:ext cx="1071563" cy="2786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7f7f7f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1999CD-98F3-0FE1-DFF2-A2F14A879A50}"/>
              </a:ext>
            </a:extLst>
          </p:cNvPr>
          <p:cNvSpPr/>
          <p:nvPr userDrawn="1"/>
        </p:nvSpPr>
        <p:spPr>
          <a:xfrm>
            <a:off x="-1193114" y="2677375"/>
            <a:ext cx="1071563" cy="278606"/>
          </a:xfrm>
          <a:prstGeom prst="rect">
            <a:avLst/>
          </a:prstGeom>
          <a:solidFill>
            <a:srgbClr val="488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488cc1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2728BD-FB8B-3980-1C03-A0CA9AE34368}"/>
              </a:ext>
            </a:extLst>
          </p:cNvPr>
          <p:cNvSpPr/>
          <p:nvPr userDrawn="1"/>
        </p:nvSpPr>
        <p:spPr>
          <a:xfrm>
            <a:off x="-1193114" y="232737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73F6DC-0EF5-3A5D-E051-0D4028F61FE3}"/>
              </a:ext>
            </a:extLst>
          </p:cNvPr>
          <p:cNvSpPr/>
          <p:nvPr userDrawn="1"/>
        </p:nvSpPr>
        <p:spPr>
          <a:xfrm>
            <a:off x="-1193114" y="3406759"/>
            <a:ext cx="1071563" cy="278606"/>
          </a:xfrm>
          <a:prstGeom prst="rect">
            <a:avLst/>
          </a:prstGeom>
          <a:solidFill>
            <a:srgbClr val="628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6287a8</a:t>
            </a:r>
          </a:p>
        </p:txBody>
      </p:sp>
    </p:spTree>
    <p:extLst>
      <p:ext uri="{BB962C8B-B14F-4D97-AF65-F5344CB8AC3E}">
        <p14:creationId xmlns:p14="http://schemas.microsoft.com/office/powerpoint/2010/main" val="225014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chemeClr val="accent6">
              <a:lumMod val="50000"/>
            </a:schemeClr>
          </a:solidFill>
          <a:latin typeface="+mj-lt"/>
          <a:ea typeface="+mj-ea"/>
          <a:cs typeface="Effra" panose="020B0603020203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98">
          <p15:clr>
            <a:srgbClr val="F26B43"/>
          </p15:clr>
        </p15:guide>
        <p15:guide id="4" pos="5516">
          <p15:clr>
            <a:srgbClr val="F26B43"/>
          </p15:clr>
        </p15:guide>
        <p15:guide id="5" orient="horz" pos="984">
          <p15:clr>
            <a:srgbClr val="F26B43"/>
          </p15:clr>
        </p15:guide>
        <p15:guide id="6" orient="horz" pos="4008">
          <p15:clr>
            <a:srgbClr val="F26B43"/>
          </p15:clr>
        </p15:guide>
        <p15:guide id="7" orient="horz" pos="3912">
          <p15:clr>
            <a:srgbClr val="F26B43"/>
          </p15:clr>
        </p15:guide>
        <p15:guide id="8" orient="horz" pos="624">
          <p15:clr>
            <a:srgbClr val="F26B43"/>
          </p15:clr>
        </p15:guide>
        <p15:guide id="9" pos="2863">
          <p15:clr>
            <a:srgbClr val="F26B43"/>
          </p15:clr>
        </p15:guide>
        <p15:guide id="10" pos="2727">
          <p15:clr>
            <a:srgbClr val="F26B43"/>
          </p15:clr>
        </p15:guide>
        <p15:guide id="11" pos="738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3640757-8850-913F-BBEF-DB50490A961F}"/>
              </a:ext>
            </a:extLst>
          </p:cNvPr>
          <p:cNvSpPr/>
          <p:nvPr userDrawn="1"/>
        </p:nvSpPr>
        <p:spPr>
          <a:xfrm>
            <a:off x="1524" y="0"/>
            <a:ext cx="12198096" cy="809621"/>
          </a:xfrm>
          <a:prstGeom prst="rect">
            <a:avLst/>
          </a:prstGeom>
          <a:solidFill>
            <a:srgbClr val="00609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267" y="1562106"/>
            <a:ext cx="11196267" cy="4314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8" name="Slide Number Placeholder 10">
            <a:extLst>
              <a:ext uri="{FF2B5EF4-FFF2-40B4-BE49-F238E27FC236}">
                <a16:creationId xmlns:a16="http://schemas.microsoft.com/office/drawing/2014/main" id="{DD92E25B-9206-4BB5-B9A7-D7D09CF0E03A}"/>
              </a:ext>
            </a:extLst>
          </p:cNvPr>
          <p:cNvSpPr txBox="1">
            <a:spLocks/>
          </p:cNvSpPr>
          <p:nvPr userDrawn="1"/>
        </p:nvSpPr>
        <p:spPr>
          <a:xfrm>
            <a:off x="11474737" y="6533409"/>
            <a:ext cx="245249" cy="153882"/>
          </a:xfrm>
          <a:prstGeom prst="rect">
            <a:avLst/>
          </a:prstGeom>
          <a:noFill/>
        </p:spPr>
        <p:txBody>
          <a:bodyPr wrap="none"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F76D0A6-1678-9044-A9C7-9B8B31E8261A}" type="slidenum">
              <a:rPr lang="en-US" sz="1000" smtClean="0">
                <a:solidFill>
                  <a:schemeClr val="tx1">
                    <a:lumMod val="90000"/>
                    <a:lumOff val="10000"/>
                  </a:schemeClr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000">
              <a:solidFill>
                <a:schemeClr val="tx1">
                  <a:lumMod val="90000"/>
                  <a:lumOff val="10000"/>
                </a:schemeClr>
              </a:solidFill>
              <a:latin typeface="Avenir Next LT Pro" panose="020B05040202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075824-CCAC-3769-B469-FF814654AD0C}"/>
              </a:ext>
            </a:extLst>
          </p:cNvPr>
          <p:cNvCxnSpPr>
            <a:cxnSpLocks/>
          </p:cNvCxnSpPr>
          <p:nvPr userDrawn="1"/>
        </p:nvCxnSpPr>
        <p:spPr>
          <a:xfrm>
            <a:off x="1524" y="6362700"/>
            <a:ext cx="12188952" cy="0"/>
          </a:xfrm>
          <a:prstGeom prst="line">
            <a:avLst/>
          </a:prstGeom>
          <a:ln>
            <a:solidFill>
              <a:srgbClr val="0060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27601-1D75-4AC5-19E9-C976E3864377}"/>
              </a:ext>
            </a:extLst>
          </p:cNvPr>
          <p:cNvSpPr/>
          <p:nvPr userDrawn="1"/>
        </p:nvSpPr>
        <p:spPr>
          <a:xfrm>
            <a:off x="-1193114" y="1460005"/>
            <a:ext cx="1071563" cy="278606"/>
          </a:xfrm>
          <a:prstGeom prst="rect">
            <a:avLst/>
          </a:prstGeom>
          <a:solidFill>
            <a:srgbClr val="7CC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7cc3ae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87F178-CC2A-50A0-E81D-272726A860E6}"/>
              </a:ext>
            </a:extLst>
          </p:cNvPr>
          <p:cNvSpPr/>
          <p:nvPr userDrawn="1"/>
        </p:nvSpPr>
        <p:spPr>
          <a:xfrm>
            <a:off x="-1193114" y="177535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E52FA0-74B9-AA42-DACD-254BA7003BA5}"/>
              </a:ext>
            </a:extLst>
          </p:cNvPr>
          <p:cNvSpPr/>
          <p:nvPr userDrawn="1"/>
        </p:nvSpPr>
        <p:spPr>
          <a:xfrm>
            <a:off x="-1193114" y="726134"/>
            <a:ext cx="1071563" cy="278606"/>
          </a:xfrm>
          <a:prstGeom prst="rect">
            <a:avLst/>
          </a:prstGeom>
          <a:solidFill>
            <a:srgbClr val="E5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925AD5-C18C-3929-DD4E-D22EC0B55FEF}"/>
              </a:ext>
            </a:extLst>
          </p:cNvPr>
          <p:cNvSpPr/>
          <p:nvPr userDrawn="1"/>
        </p:nvSpPr>
        <p:spPr>
          <a:xfrm>
            <a:off x="-1193114" y="376135"/>
            <a:ext cx="1071563" cy="278606"/>
          </a:xfrm>
          <a:prstGeom prst="rect">
            <a:avLst/>
          </a:prstGeom>
          <a:solidFill>
            <a:srgbClr val="5CA6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5CA6D1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D40CE-BD09-0AA1-923A-D0FE1618B369}"/>
              </a:ext>
            </a:extLst>
          </p:cNvPr>
          <p:cNvSpPr/>
          <p:nvPr userDrawn="1"/>
        </p:nvSpPr>
        <p:spPr>
          <a:xfrm>
            <a:off x="-1193114" y="2613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D8BBF1-97EE-8BF1-A031-EA0FBC40E7F2}"/>
              </a:ext>
            </a:extLst>
          </p:cNvPr>
          <p:cNvSpPr/>
          <p:nvPr userDrawn="1"/>
        </p:nvSpPr>
        <p:spPr>
          <a:xfrm>
            <a:off x="-1193114" y="1105519"/>
            <a:ext cx="1071563" cy="278606"/>
          </a:xfrm>
          <a:prstGeom prst="rect">
            <a:avLst/>
          </a:prstGeom>
          <a:solidFill>
            <a:srgbClr val="5F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5f6c7b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8D0E40-44C7-2A41-517D-ABB5AFCDC32F}"/>
              </a:ext>
            </a:extLst>
          </p:cNvPr>
          <p:cNvSpPr/>
          <p:nvPr userDrawn="1"/>
        </p:nvSpPr>
        <p:spPr>
          <a:xfrm>
            <a:off x="-1193114" y="3761245"/>
            <a:ext cx="1071563" cy="278606"/>
          </a:xfrm>
          <a:prstGeom prst="rect">
            <a:avLst/>
          </a:prstGeom>
          <a:solidFill>
            <a:srgbClr val="263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263236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54ECB-C589-FF3D-4754-56595727882D}"/>
              </a:ext>
            </a:extLst>
          </p:cNvPr>
          <p:cNvSpPr/>
          <p:nvPr userDrawn="1"/>
        </p:nvSpPr>
        <p:spPr>
          <a:xfrm>
            <a:off x="-1193114" y="407659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7038DB-3B83-3F56-15E1-1B7735674CAF}"/>
              </a:ext>
            </a:extLst>
          </p:cNvPr>
          <p:cNvSpPr/>
          <p:nvPr userDrawn="1"/>
        </p:nvSpPr>
        <p:spPr>
          <a:xfrm>
            <a:off x="-1193114" y="3027374"/>
            <a:ext cx="1071563" cy="2786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7f7f7f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1999CD-98F3-0FE1-DFF2-A2F14A879A50}"/>
              </a:ext>
            </a:extLst>
          </p:cNvPr>
          <p:cNvSpPr/>
          <p:nvPr userDrawn="1"/>
        </p:nvSpPr>
        <p:spPr>
          <a:xfrm>
            <a:off x="-1193114" y="2677375"/>
            <a:ext cx="1071563" cy="278606"/>
          </a:xfrm>
          <a:prstGeom prst="rect">
            <a:avLst/>
          </a:prstGeom>
          <a:solidFill>
            <a:srgbClr val="488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488cc1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2728BD-FB8B-3980-1C03-A0CA9AE34368}"/>
              </a:ext>
            </a:extLst>
          </p:cNvPr>
          <p:cNvSpPr/>
          <p:nvPr userDrawn="1"/>
        </p:nvSpPr>
        <p:spPr>
          <a:xfrm>
            <a:off x="-1193114" y="232737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73F6DC-0EF5-3A5D-E051-0D4028F61FE3}"/>
              </a:ext>
            </a:extLst>
          </p:cNvPr>
          <p:cNvSpPr/>
          <p:nvPr userDrawn="1"/>
        </p:nvSpPr>
        <p:spPr>
          <a:xfrm>
            <a:off x="-1193114" y="3406759"/>
            <a:ext cx="1071563" cy="278606"/>
          </a:xfrm>
          <a:prstGeom prst="rect">
            <a:avLst/>
          </a:prstGeom>
          <a:solidFill>
            <a:srgbClr val="628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6287a8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ED3C70-8C93-4530-BD01-47C51DA726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3395" y="243051"/>
            <a:ext cx="913218" cy="28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7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rgbClr val="006097"/>
          </a:solidFill>
          <a:latin typeface="+mj-lt"/>
          <a:ea typeface="+mj-ea"/>
          <a:cs typeface="Effra" panose="020B0603020203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98">
          <p15:clr>
            <a:srgbClr val="F26B43"/>
          </p15:clr>
        </p15:guide>
        <p15:guide id="4" pos="5516">
          <p15:clr>
            <a:srgbClr val="F26B43"/>
          </p15:clr>
        </p15:guide>
        <p15:guide id="5" orient="horz" pos="984">
          <p15:clr>
            <a:srgbClr val="F26B43"/>
          </p15:clr>
        </p15:guide>
        <p15:guide id="6" orient="horz" pos="4008">
          <p15:clr>
            <a:srgbClr val="F26B43"/>
          </p15:clr>
        </p15:guide>
        <p15:guide id="7" orient="horz" pos="3912">
          <p15:clr>
            <a:srgbClr val="F26B43"/>
          </p15:clr>
        </p15:guide>
        <p15:guide id="8" orient="horz" pos="624">
          <p15:clr>
            <a:srgbClr val="F26B43"/>
          </p15:clr>
        </p15:guide>
        <p15:guide id="9" pos="2863">
          <p15:clr>
            <a:srgbClr val="F26B43"/>
          </p15:clr>
        </p15:guide>
        <p15:guide id="10" pos="2727">
          <p15:clr>
            <a:srgbClr val="F26B43"/>
          </p15:clr>
        </p15:guide>
        <p15:guide id="11" pos="738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3640757-8850-913F-BBEF-DB50490A961F}"/>
              </a:ext>
            </a:extLst>
          </p:cNvPr>
          <p:cNvSpPr/>
          <p:nvPr userDrawn="1"/>
        </p:nvSpPr>
        <p:spPr>
          <a:xfrm>
            <a:off x="1524" y="0"/>
            <a:ext cx="12198096" cy="809621"/>
          </a:xfrm>
          <a:prstGeom prst="rect">
            <a:avLst/>
          </a:prstGeom>
          <a:solidFill>
            <a:schemeClr val="accent4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267" y="1562106"/>
            <a:ext cx="11196267" cy="4314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8" name="Slide Number Placeholder 10">
            <a:extLst>
              <a:ext uri="{FF2B5EF4-FFF2-40B4-BE49-F238E27FC236}">
                <a16:creationId xmlns:a16="http://schemas.microsoft.com/office/drawing/2014/main" id="{DD92E25B-9206-4BB5-B9A7-D7D09CF0E03A}"/>
              </a:ext>
            </a:extLst>
          </p:cNvPr>
          <p:cNvSpPr txBox="1">
            <a:spLocks/>
          </p:cNvSpPr>
          <p:nvPr userDrawn="1"/>
        </p:nvSpPr>
        <p:spPr>
          <a:xfrm>
            <a:off x="11474737" y="6533409"/>
            <a:ext cx="245249" cy="153882"/>
          </a:xfrm>
          <a:prstGeom prst="rect">
            <a:avLst/>
          </a:prstGeom>
          <a:noFill/>
        </p:spPr>
        <p:txBody>
          <a:bodyPr wrap="none"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F76D0A6-1678-9044-A9C7-9B8B31E8261A}" type="slidenum">
              <a:rPr lang="en-US" sz="1000" smtClean="0">
                <a:solidFill>
                  <a:schemeClr val="tx1">
                    <a:lumMod val="90000"/>
                    <a:lumOff val="10000"/>
                  </a:schemeClr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000">
              <a:solidFill>
                <a:schemeClr val="tx1">
                  <a:lumMod val="90000"/>
                  <a:lumOff val="10000"/>
                </a:schemeClr>
              </a:solidFill>
              <a:latin typeface="Avenir Next LT Pro" panose="020B05040202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075824-CCAC-3769-B469-FF814654AD0C}"/>
              </a:ext>
            </a:extLst>
          </p:cNvPr>
          <p:cNvCxnSpPr>
            <a:cxnSpLocks/>
          </p:cNvCxnSpPr>
          <p:nvPr userDrawn="1"/>
        </p:nvCxnSpPr>
        <p:spPr>
          <a:xfrm>
            <a:off x="1524" y="6362700"/>
            <a:ext cx="12188952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27601-1D75-4AC5-19E9-C976E3864377}"/>
              </a:ext>
            </a:extLst>
          </p:cNvPr>
          <p:cNvSpPr/>
          <p:nvPr userDrawn="1"/>
        </p:nvSpPr>
        <p:spPr>
          <a:xfrm>
            <a:off x="-1193114" y="1460005"/>
            <a:ext cx="1071563" cy="278606"/>
          </a:xfrm>
          <a:prstGeom prst="rect">
            <a:avLst/>
          </a:prstGeom>
          <a:solidFill>
            <a:srgbClr val="7CC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7cc3ae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87F178-CC2A-50A0-E81D-272726A860E6}"/>
              </a:ext>
            </a:extLst>
          </p:cNvPr>
          <p:cNvSpPr/>
          <p:nvPr userDrawn="1"/>
        </p:nvSpPr>
        <p:spPr>
          <a:xfrm>
            <a:off x="-1193114" y="177535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E52FA0-74B9-AA42-DACD-254BA7003BA5}"/>
              </a:ext>
            </a:extLst>
          </p:cNvPr>
          <p:cNvSpPr/>
          <p:nvPr userDrawn="1"/>
        </p:nvSpPr>
        <p:spPr>
          <a:xfrm>
            <a:off x="-1193114" y="726134"/>
            <a:ext cx="1071563" cy="278606"/>
          </a:xfrm>
          <a:prstGeom prst="rect">
            <a:avLst/>
          </a:prstGeom>
          <a:solidFill>
            <a:srgbClr val="E5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925AD5-C18C-3929-DD4E-D22EC0B55FEF}"/>
              </a:ext>
            </a:extLst>
          </p:cNvPr>
          <p:cNvSpPr/>
          <p:nvPr userDrawn="1"/>
        </p:nvSpPr>
        <p:spPr>
          <a:xfrm>
            <a:off x="-1193114" y="376135"/>
            <a:ext cx="1071563" cy="278606"/>
          </a:xfrm>
          <a:prstGeom prst="rect">
            <a:avLst/>
          </a:prstGeom>
          <a:solidFill>
            <a:srgbClr val="5CA6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5CA6D1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D40CE-BD09-0AA1-923A-D0FE1618B369}"/>
              </a:ext>
            </a:extLst>
          </p:cNvPr>
          <p:cNvSpPr/>
          <p:nvPr userDrawn="1"/>
        </p:nvSpPr>
        <p:spPr>
          <a:xfrm>
            <a:off x="-1193114" y="2613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D8BBF1-97EE-8BF1-A031-EA0FBC40E7F2}"/>
              </a:ext>
            </a:extLst>
          </p:cNvPr>
          <p:cNvSpPr/>
          <p:nvPr userDrawn="1"/>
        </p:nvSpPr>
        <p:spPr>
          <a:xfrm>
            <a:off x="-1193114" y="1105519"/>
            <a:ext cx="1071563" cy="278606"/>
          </a:xfrm>
          <a:prstGeom prst="rect">
            <a:avLst/>
          </a:prstGeom>
          <a:solidFill>
            <a:srgbClr val="5F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5f6c7b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8D0E40-44C7-2A41-517D-ABB5AFCDC32F}"/>
              </a:ext>
            </a:extLst>
          </p:cNvPr>
          <p:cNvSpPr/>
          <p:nvPr userDrawn="1"/>
        </p:nvSpPr>
        <p:spPr>
          <a:xfrm>
            <a:off x="-1193114" y="3761245"/>
            <a:ext cx="1071563" cy="278606"/>
          </a:xfrm>
          <a:prstGeom prst="rect">
            <a:avLst/>
          </a:prstGeom>
          <a:solidFill>
            <a:srgbClr val="263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263236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54ECB-C589-FF3D-4754-56595727882D}"/>
              </a:ext>
            </a:extLst>
          </p:cNvPr>
          <p:cNvSpPr/>
          <p:nvPr userDrawn="1"/>
        </p:nvSpPr>
        <p:spPr>
          <a:xfrm>
            <a:off x="-1193114" y="407659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7038DB-3B83-3F56-15E1-1B7735674CAF}"/>
              </a:ext>
            </a:extLst>
          </p:cNvPr>
          <p:cNvSpPr/>
          <p:nvPr userDrawn="1"/>
        </p:nvSpPr>
        <p:spPr>
          <a:xfrm>
            <a:off x="-1193114" y="3027374"/>
            <a:ext cx="1071563" cy="2786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7f7f7f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1999CD-98F3-0FE1-DFF2-A2F14A879A50}"/>
              </a:ext>
            </a:extLst>
          </p:cNvPr>
          <p:cNvSpPr/>
          <p:nvPr userDrawn="1"/>
        </p:nvSpPr>
        <p:spPr>
          <a:xfrm>
            <a:off x="-1193114" y="2677375"/>
            <a:ext cx="1071563" cy="278606"/>
          </a:xfrm>
          <a:prstGeom prst="rect">
            <a:avLst/>
          </a:prstGeom>
          <a:solidFill>
            <a:srgbClr val="488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488cc1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2728BD-FB8B-3980-1C03-A0CA9AE34368}"/>
              </a:ext>
            </a:extLst>
          </p:cNvPr>
          <p:cNvSpPr/>
          <p:nvPr userDrawn="1"/>
        </p:nvSpPr>
        <p:spPr>
          <a:xfrm>
            <a:off x="-1193114" y="232737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73F6DC-0EF5-3A5D-E051-0D4028F61FE3}"/>
              </a:ext>
            </a:extLst>
          </p:cNvPr>
          <p:cNvSpPr/>
          <p:nvPr userDrawn="1"/>
        </p:nvSpPr>
        <p:spPr>
          <a:xfrm>
            <a:off x="-1193114" y="3406759"/>
            <a:ext cx="1071563" cy="278606"/>
          </a:xfrm>
          <a:prstGeom prst="rect">
            <a:avLst/>
          </a:prstGeom>
          <a:solidFill>
            <a:srgbClr val="628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6287a8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385425-CDF2-1D9A-88D3-28B37BC05CED}"/>
              </a:ext>
            </a:extLst>
          </p:cNvPr>
          <p:cNvSpPr txBox="1"/>
          <p:nvPr userDrawn="1"/>
        </p:nvSpPr>
        <p:spPr>
          <a:xfrm>
            <a:off x="11303319" y="214310"/>
            <a:ext cx="763351" cy="35394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000" b="1">
                <a:solidFill>
                  <a:schemeClr val="accent4">
                    <a:lumMod val="50000"/>
                  </a:schemeClr>
                </a:solidFill>
              </a:rPr>
              <a:t>Heritage </a:t>
            </a:r>
            <a:br>
              <a:rPr lang="en-US" sz="1000" b="1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1000" b="1">
                <a:solidFill>
                  <a:schemeClr val="accent4">
                    <a:lumMod val="50000"/>
                  </a:schemeClr>
                </a:solidFill>
              </a:rPr>
              <a:t>Brands</a:t>
            </a:r>
          </a:p>
        </p:txBody>
      </p:sp>
    </p:spTree>
    <p:extLst>
      <p:ext uri="{BB962C8B-B14F-4D97-AF65-F5344CB8AC3E}">
        <p14:creationId xmlns:p14="http://schemas.microsoft.com/office/powerpoint/2010/main" val="341385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chemeClr val="accent4">
              <a:lumMod val="50000"/>
            </a:schemeClr>
          </a:solidFill>
          <a:latin typeface="+mj-lt"/>
          <a:ea typeface="+mj-ea"/>
          <a:cs typeface="Effra" panose="020B0603020203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98">
          <p15:clr>
            <a:srgbClr val="F26B43"/>
          </p15:clr>
        </p15:guide>
        <p15:guide id="4" pos="5516">
          <p15:clr>
            <a:srgbClr val="F26B43"/>
          </p15:clr>
        </p15:guide>
        <p15:guide id="5" orient="horz" pos="984">
          <p15:clr>
            <a:srgbClr val="F26B43"/>
          </p15:clr>
        </p15:guide>
        <p15:guide id="6" orient="horz" pos="4008">
          <p15:clr>
            <a:srgbClr val="F26B43"/>
          </p15:clr>
        </p15:guide>
        <p15:guide id="7" orient="horz" pos="3912">
          <p15:clr>
            <a:srgbClr val="F26B43"/>
          </p15:clr>
        </p15:guide>
        <p15:guide id="8" orient="horz" pos="624">
          <p15:clr>
            <a:srgbClr val="F26B43"/>
          </p15:clr>
        </p15:guide>
        <p15:guide id="9" pos="2863">
          <p15:clr>
            <a:srgbClr val="F26B43"/>
          </p15:clr>
        </p15:guide>
        <p15:guide id="10" pos="2727">
          <p15:clr>
            <a:srgbClr val="F26B43"/>
          </p15:clr>
        </p15:guide>
        <p15:guide id="11" pos="738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3640757-8850-913F-BBEF-DB50490A961F}"/>
              </a:ext>
            </a:extLst>
          </p:cNvPr>
          <p:cNvSpPr/>
          <p:nvPr userDrawn="1"/>
        </p:nvSpPr>
        <p:spPr>
          <a:xfrm>
            <a:off x="1524" y="0"/>
            <a:ext cx="12198096" cy="809621"/>
          </a:xfrm>
          <a:prstGeom prst="rect">
            <a:avLst/>
          </a:prstGeom>
          <a:solidFill>
            <a:srgbClr val="35264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267" y="1562106"/>
            <a:ext cx="11196267" cy="4314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8" name="Slide Number Placeholder 10">
            <a:extLst>
              <a:ext uri="{FF2B5EF4-FFF2-40B4-BE49-F238E27FC236}">
                <a16:creationId xmlns:a16="http://schemas.microsoft.com/office/drawing/2014/main" id="{DD92E25B-9206-4BB5-B9A7-D7D09CF0E03A}"/>
              </a:ext>
            </a:extLst>
          </p:cNvPr>
          <p:cNvSpPr txBox="1">
            <a:spLocks/>
          </p:cNvSpPr>
          <p:nvPr userDrawn="1"/>
        </p:nvSpPr>
        <p:spPr>
          <a:xfrm>
            <a:off x="11474737" y="6533409"/>
            <a:ext cx="245249" cy="153882"/>
          </a:xfrm>
          <a:prstGeom prst="rect">
            <a:avLst/>
          </a:prstGeom>
          <a:noFill/>
        </p:spPr>
        <p:txBody>
          <a:bodyPr wrap="none"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F76D0A6-1678-9044-A9C7-9B8B31E8261A}" type="slidenum">
              <a:rPr lang="en-US" sz="1000" smtClean="0">
                <a:solidFill>
                  <a:schemeClr val="tx1">
                    <a:lumMod val="90000"/>
                    <a:lumOff val="10000"/>
                  </a:schemeClr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000">
              <a:solidFill>
                <a:schemeClr val="tx1">
                  <a:lumMod val="90000"/>
                  <a:lumOff val="10000"/>
                </a:schemeClr>
              </a:solidFill>
              <a:latin typeface="Avenir Next LT Pro" panose="020B05040202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075824-CCAC-3769-B469-FF814654AD0C}"/>
              </a:ext>
            </a:extLst>
          </p:cNvPr>
          <p:cNvCxnSpPr>
            <a:cxnSpLocks/>
          </p:cNvCxnSpPr>
          <p:nvPr userDrawn="1"/>
        </p:nvCxnSpPr>
        <p:spPr>
          <a:xfrm>
            <a:off x="1524" y="6362700"/>
            <a:ext cx="12188952" cy="0"/>
          </a:xfrm>
          <a:prstGeom prst="line">
            <a:avLst/>
          </a:prstGeom>
          <a:ln>
            <a:solidFill>
              <a:srgbClr val="3526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27601-1D75-4AC5-19E9-C976E3864377}"/>
              </a:ext>
            </a:extLst>
          </p:cNvPr>
          <p:cNvSpPr/>
          <p:nvPr userDrawn="1"/>
        </p:nvSpPr>
        <p:spPr>
          <a:xfrm>
            <a:off x="-1193114" y="1460005"/>
            <a:ext cx="1071563" cy="278606"/>
          </a:xfrm>
          <a:prstGeom prst="rect">
            <a:avLst/>
          </a:prstGeom>
          <a:solidFill>
            <a:srgbClr val="7CC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7cc3ae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87F178-CC2A-50A0-E81D-272726A860E6}"/>
              </a:ext>
            </a:extLst>
          </p:cNvPr>
          <p:cNvSpPr/>
          <p:nvPr userDrawn="1"/>
        </p:nvSpPr>
        <p:spPr>
          <a:xfrm>
            <a:off x="-1193114" y="177535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E52FA0-74B9-AA42-DACD-254BA7003BA5}"/>
              </a:ext>
            </a:extLst>
          </p:cNvPr>
          <p:cNvSpPr/>
          <p:nvPr userDrawn="1"/>
        </p:nvSpPr>
        <p:spPr>
          <a:xfrm>
            <a:off x="-1193114" y="726134"/>
            <a:ext cx="1071563" cy="278606"/>
          </a:xfrm>
          <a:prstGeom prst="rect">
            <a:avLst/>
          </a:prstGeom>
          <a:solidFill>
            <a:srgbClr val="E5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925AD5-C18C-3929-DD4E-D22EC0B55FEF}"/>
              </a:ext>
            </a:extLst>
          </p:cNvPr>
          <p:cNvSpPr/>
          <p:nvPr userDrawn="1"/>
        </p:nvSpPr>
        <p:spPr>
          <a:xfrm>
            <a:off x="-1193114" y="376135"/>
            <a:ext cx="1071563" cy="278606"/>
          </a:xfrm>
          <a:prstGeom prst="rect">
            <a:avLst/>
          </a:prstGeom>
          <a:solidFill>
            <a:srgbClr val="5CA6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5CA6D1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D40CE-BD09-0AA1-923A-D0FE1618B369}"/>
              </a:ext>
            </a:extLst>
          </p:cNvPr>
          <p:cNvSpPr/>
          <p:nvPr userDrawn="1"/>
        </p:nvSpPr>
        <p:spPr>
          <a:xfrm>
            <a:off x="-1193114" y="2613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D8BBF1-97EE-8BF1-A031-EA0FBC40E7F2}"/>
              </a:ext>
            </a:extLst>
          </p:cNvPr>
          <p:cNvSpPr/>
          <p:nvPr userDrawn="1"/>
        </p:nvSpPr>
        <p:spPr>
          <a:xfrm>
            <a:off x="-1193114" y="1105519"/>
            <a:ext cx="1071563" cy="278606"/>
          </a:xfrm>
          <a:prstGeom prst="rect">
            <a:avLst/>
          </a:prstGeom>
          <a:solidFill>
            <a:srgbClr val="5F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5f6c7b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8D0E40-44C7-2A41-517D-ABB5AFCDC32F}"/>
              </a:ext>
            </a:extLst>
          </p:cNvPr>
          <p:cNvSpPr/>
          <p:nvPr userDrawn="1"/>
        </p:nvSpPr>
        <p:spPr>
          <a:xfrm>
            <a:off x="-1193114" y="3761245"/>
            <a:ext cx="1071563" cy="278606"/>
          </a:xfrm>
          <a:prstGeom prst="rect">
            <a:avLst/>
          </a:prstGeom>
          <a:solidFill>
            <a:srgbClr val="263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263236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54ECB-C589-FF3D-4754-56595727882D}"/>
              </a:ext>
            </a:extLst>
          </p:cNvPr>
          <p:cNvSpPr/>
          <p:nvPr userDrawn="1"/>
        </p:nvSpPr>
        <p:spPr>
          <a:xfrm>
            <a:off x="-1193114" y="407659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7038DB-3B83-3F56-15E1-1B7735674CAF}"/>
              </a:ext>
            </a:extLst>
          </p:cNvPr>
          <p:cNvSpPr/>
          <p:nvPr userDrawn="1"/>
        </p:nvSpPr>
        <p:spPr>
          <a:xfrm>
            <a:off x="-1193114" y="3027374"/>
            <a:ext cx="1071563" cy="2786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7f7f7f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1999CD-98F3-0FE1-DFF2-A2F14A879A50}"/>
              </a:ext>
            </a:extLst>
          </p:cNvPr>
          <p:cNvSpPr/>
          <p:nvPr userDrawn="1"/>
        </p:nvSpPr>
        <p:spPr>
          <a:xfrm>
            <a:off x="-1193114" y="2677375"/>
            <a:ext cx="1071563" cy="278606"/>
          </a:xfrm>
          <a:prstGeom prst="rect">
            <a:avLst/>
          </a:prstGeom>
          <a:solidFill>
            <a:srgbClr val="488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488cc1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2728BD-FB8B-3980-1C03-A0CA9AE34368}"/>
              </a:ext>
            </a:extLst>
          </p:cNvPr>
          <p:cNvSpPr/>
          <p:nvPr userDrawn="1"/>
        </p:nvSpPr>
        <p:spPr>
          <a:xfrm>
            <a:off x="-1193114" y="232737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73F6DC-0EF5-3A5D-E051-0D4028F61FE3}"/>
              </a:ext>
            </a:extLst>
          </p:cNvPr>
          <p:cNvSpPr/>
          <p:nvPr userDrawn="1"/>
        </p:nvSpPr>
        <p:spPr>
          <a:xfrm>
            <a:off x="-1193114" y="3406759"/>
            <a:ext cx="1071563" cy="278606"/>
          </a:xfrm>
          <a:prstGeom prst="rect">
            <a:avLst/>
          </a:prstGeom>
          <a:solidFill>
            <a:srgbClr val="628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6287a8</a:t>
            </a:r>
          </a:p>
        </p:txBody>
      </p:sp>
    </p:spTree>
    <p:extLst>
      <p:ext uri="{BB962C8B-B14F-4D97-AF65-F5344CB8AC3E}">
        <p14:creationId xmlns:p14="http://schemas.microsoft.com/office/powerpoint/2010/main" val="213557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21" r:id="rId2"/>
    <p:sldLayoutId id="2147483724" r:id="rId3"/>
    <p:sldLayoutId id="2147483725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rgbClr val="35264A"/>
          </a:solidFill>
          <a:latin typeface="+mj-lt"/>
          <a:ea typeface="+mj-ea"/>
          <a:cs typeface="Effra" panose="020B0603020203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98">
          <p15:clr>
            <a:srgbClr val="F26B43"/>
          </p15:clr>
        </p15:guide>
        <p15:guide id="4" pos="5516">
          <p15:clr>
            <a:srgbClr val="F26B43"/>
          </p15:clr>
        </p15:guide>
        <p15:guide id="5" orient="horz" pos="984">
          <p15:clr>
            <a:srgbClr val="F26B43"/>
          </p15:clr>
        </p15:guide>
        <p15:guide id="6" orient="horz" pos="4008">
          <p15:clr>
            <a:srgbClr val="F26B43"/>
          </p15:clr>
        </p15:guide>
        <p15:guide id="7" orient="horz" pos="3912">
          <p15:clr>
            <a:srgbClr val="F26B43"/>
          </p15:clr>
        </p15:guide>
        <p15:guide id="8" orient="horz" pos="624">
          <p15:clr>
            <a:srgbClr val="F26B43"/>
          </p15:clr>
        </p15:guide>
        <p15:guide id="9" pos="2863">
          <p15:clr>
            <a:srgbClr val="F26B43"/>
          </p15:clr>
        </p15:guide>
        <p15:guide id="10" pos="2727">
          <p15:clr>
            <a:srgbClr val="F26B43"/>
          </p15:clr>
        </p15:guide>
        <p15:guide id="11" pos="7384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3640757-8850-913F-BBEF-DB50490A961F}"/>
              </a:ext>
            </a:extLst>
          </p:cNvPr>
          <p:cNvSpPr/>
          <p:nvPr userDrawn="1"/>
        </p:nvSpPr>
        <p:spPr>
          <a:xfrm>
            <a:off x="1524" y="0"/>
            <a:ext cx="12198096" cy="809621"/>
          </a:xfrm>
          <a:prstGeom prst="rect">
            <a:avLst/>
          </a:prstGeom>
          <a:solidFill>
            <a:srgbClr val="35264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267" y="1562106"/>
            <a:ext cx="11196267" cy="4314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8" name="Slide Number Placeholder 10">
            <a:extLst>
              <a:ext uri="{FF2B5EF4-FFF2-40B4-BE49-F238E27FC236}">
                <a16:creationId xmlns:a16="http://schemas.microsoft.com/office/drawing/2014/main" id="{DD92E25B-9206-4BB5-B9A7-D7D09CF0E03A}"/>
              </a:ext>
            </a:extLst>
          </p:cNvPr>
          <p:cNvSpPr txBox="1">
            <a:spLocks/>
          </p:cNvSpPr>
          <p:nvPr userDrawn="1"/>
        </p:nvSpPr>
        <p:spPr>
          <a:xfrm>
            <a:off x="11474737" y="6533409"/>
            <a:ext cx="245249" cy="153882"/>
          </a:xfrm>
          <a:prstGeom prst="rect">
            <a:avLst/>
          </a:prstGeom>
          <a:noFill/>
        </p:spPr>
        <p:txBody>
          <a:bodyPr wrap="none"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F76D0A6-1678-9044-A9C7-9B8B31E8261A}" type="slidenum">
              <a:rPr lang="en-US" sz="1000" smtClean="0">
                <a:solidFill>
                  <a:schemeClr val="tx1">
                    <a:lumMod val="90000"/>
                    <a:lumOff val="10000"/>
                  </a:schemeClr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000">
              <a:solidFill>
                <a:schemeClr val="tx1">
                  <a:lumMod val="90000"/>
                  <a:lumOff val="10000"/>
                </a:schemeClr>
              </a:solidFill>
              <a:latin typeface="Avenir Next LT Pro" panose="020B05040202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075824-CCAC-3769-B469-FF814654AD0C}"/>
              </a:ext>
            </a:extLst>
          </p:cNvPr>
          <p:cNvCxnSpPr>
            <a:cxnSpLocks/>
          </p:cNvCxnSpPr>
          <p:nvPr userDrawn="1"/>
        </p:nvCxnSpPr>
        <p:spPr>
          <a:xfrm>
            <a:off x="1524" y="6362700"/>
            <a:ext cx="12188952" cy="0"/>
          </a:xfrm>
          <a:prstGeom prst="line">
            <a:avLst/>
          </a:prstGeom>
          <a:ln>
            <a:solidFill>
              <a:srgbClr val="3526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27601-1D75-4AC5-19E9-C976E3864377}"/>
              </a:ext>
            </a:extLst>
          </p:cNvPr>
          <p:cNvSpPr/>
          <p:nvPr userDrawn="1"/>
        </p:nvSpPr>
        <p:spPr>
          <a:xfrm>
            <a:off x="-1193114" y="1460005"/>
            <a:ext cx="1071563" cy="278606"/>
          </a:xfrm>
          <a:prstGeom prst="rect">
            <a:avLst/>
          </a:prstGeom>
          <a:solidFill>
            <a:srgbClr val="7CC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7cc3ae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87F178-CC2A-50A0-E81D-272726A860E6}"/>
              </a:ext>
            </a:extLst>
          </p:cNvPr>
          <p:cNvSpPr/>
          <p:nvPr userDrawn="1"/>
        </p:nvSpPr>
        <p:spPr>
          <a:xfrm>
            <a:off x="-1193114" y="177535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E52FA0-74B9-AA42-DACD-254BA7003BA5}"/>
              </a:ext>
            </a:extLst>
          </p:cNvPr>
          <p:cNvSpPr/>
          <p:nvPr userDrawn="1"/>
        </p:nvSpPr>
        <p:spPr>
          <a:xfrm>
            <a:off x="-1193114" y="726134"/>
            <a:ext cx="1071563" cy="278606"/>
          </a:xfrm>
          <a:prstGeom prst="rect">
            <a:avLst/>
          </a:prstGeom>
          <a:solidFill>
            <a:srgbClr val="E5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925AD5-C18C-3929-DD4E-D22EC0B55FEF}"/>
              </a:ext>
            </a:extLst>
          </p:cNvPr>
          <p:cNvSpPr/>
          <p:nvPr userDrawn="1"/>
        </p:nvSpPr>
        <p:spPr>
          <a:xfrm>
            <a:off x="-1193114" y="376135"/>
            <a:ext cx="1071563" cy="278606"/>
          </a:xfrm>
          <a:prstGeom prst="rect">
            <a:avLst/>
          </a:prstGeom>
          <a:solidFill>
            <a:srgbClr val="5CA6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5CA6D1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D40CE-BD09-0AA1-923A-D0FE1618B369}"/>
              </a:ext>
            </a:extLst>
          </p:cNvPr>
          <p:cNvSpPr/>
          <p:nvPr userDrawn="1"/>
        </p:nvSpPr>
        <p:spPr>
          <a:xfrm>
            <a:off x="-1193114" y="2613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D8BBF1-97EE-8BF1-A031-EA0FBC40E7F2}"/>
              </a:ext>
            </a:extLst>
          </p:cNvPr>
          <p:cNvSpPr/>
          <p:nvPr userDrawn="1"/>
        </p:nvSpPr>
        <p:spPr>
          <a:xfrm>
            <a:off x="-1193114" y="1105519"/>
            <a:ext cx="1071563" cy="278606"/>
          </a:xfrm>
          <a:prstGeom prst="rect">
            <a:avLst/>
          </a:prstGeom>
          <a:solidFill>
            <a:srgbClr val="5F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5f6c7b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8D0E40-44C7-2A41-517D-ABB5AFCDC32F}"/>
              </a:ext>
            </a:extLst>
          </p:cNvPr>
          <p:cNvSpPr/>
          <p:nvPr userDrawn="1"/>
        </p:nvSpPr>
        <p:spPr>
          <a:xfrm>
            <a:off x="-1193114" y="3761245"/>
            <a:ext cx="1071563" cy="278606"/>
          </a:xfrm>
          <a:prstGeom prst="rect">
            <a:avLst/>
          </a:prstGeom>
          <a:solidFill>
            <a:srgbClr val="263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263236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54ECB-C589-FF3D-4754-56595727882D}"/>
              </a:ext>
            </a:extLst>
          </p:cNvPr>
          <p:cNvSpPr/>
          <p:nvPr userDrawn="1"/>
        </p:nvSpPr>
        <p:spPr>
          <a:xfrm>
            <a:off x="-1193114" y="407659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7038DB-3B83-3F56-15E1-1B7735674CAF}"/>
              </a:ext>
            </a:extLst>
          </p:cNvPr>
          <p:cNvSpPr/>
          <p:nvPr userDrawn="1"/>
        </p:nvSpPr>
        <p:spPr>
          <a:xfrm>
            <a:off x="-1193114" y="3027374"/>
            <a:ext cx="1071563" cy="2786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7f7f7f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1999CD-98F3-0FE1-DFF2-A2F14A879A50}"/>
              </a:ext>
            </a:extLst>
          </p:cNvPr>
          <p:cNvSpPr/>
          <p:nvPr userDrawn="1"/>
        </p:nvSpPr>
        <p:spPr>
          <a:xfrm>
            <a:off x="-1193114" y="2677375"/>
            <a:ext cx="1071563" cy="278606"/>
          </a:xfrm>
          <a:prstGeom prst="rect">
            <a:avLst/>
          </a:prstGeom>
          <a:solidFill>
            <a:srgbClr val="488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488cc1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2728BD-FB8B-3980-1C03-A0CA9AE34368}"/>
              </a:ext>
            </a:extLst>
          </p:cNvPr>
          <p:cNvSpPr/>
          <p:nvPr userDrawn="1"/>
        </p:nvSpPr>
        <p:spPr>
          <a:xfrm>
            <a:off x="-1193114" y="232737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73F6DC-0EF5-3A5D-E051-0D4028F61FE3}"/>
              </a:ext>
            </a:extLst>
          </p:cNvPr>
          <p:cNvSpPr/>
          <p:nvPr userDrawn="1"/>
        </p:nvSpPr>
        <p:spPr>
          <a:xfrm>
            <a:off x="-1193114" y="3406759"/>
            <a:ext cx="1071563" cy="278606"/>
          </a:xfrm>
          <a:prstGeom prst="rect">
            <a:avLst/>
          </a:prstGeom>
          <a:solidFill>
            <a:srgbClr val="628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6287a8</a:t>
            </a:r>
          </a:p>
        </p:txBody>
      </p:sp>
    </p:spTree>
    <p:extLst>
      <p:ext uri="{BB962C8B-B14F-4D97-AF65-F5344CB8AC3E}">
        <p14:creationId xmlns:p14="http://schemas.microsoft.com/office/powerpoint/2010/main" val="84027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rgbClr val="35264A"/>
          </a:solidFill>
          <a:latin typeface="+mj-lt"/>
          <a:ea typeface="+mj-ea"/>
          <a:cs typeface="Effra" panose="020B0603020203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98">
          <p15:clr>
            <a:srgbClr val="F26B43"/>
          </p15:clr>
        </p15:guide>
        <p15:guide id="4" pos="5516">
          <p15:clr>
            <a:srgbClr val="F26B43"/>
          </p15:clr>
        </p15:guide>
        <p15:guide id="5" orient="horz" pos="984">
          <p15:clr>
            <a:srgbClr val="F26B43"/>
          </p15:clr>
        </p15:guide>
        <p15:guide id="6" orient="horz" pos="4008">
          <p15:clr>
            <a:srgbClr val="F26B43"/>
          </p15:clr>
        </p15:guide>
        <p15:guide id="7" orient="horz" pos="3912">
          <p15:clr>
            <a:srgbClr val="F26B43"/>
          </p15:clr>
        </p15:guide>
        <p15:guide id="8" orient="horz" pos="624">
          <p15:clr>
            <a:srgbClr val="F26B43"/>
          </p15:clr>
        </p15:guide>
        <p15:guide id="9" pos="2863">
          <p15:clr>
            <a:srgbClr val="F26B43"/>
          </p15:clr>
        </p15:guide>
        <p15:guide id="10" pos="2727">
          <p15:clr>
            <a:srgbClr val="F26B43"/>
          </p15:clr>
        </p15:guide>
        <p15:guide id="11" pos="7384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3640757-8850-913F-BBEF-DB50490A961F}"/>
              </a:ext>
            </a:extLst>
          </p:cNvPr>
          <p:cNvSpPr/>
          <p:nvPr userDrawn="1"/>
        </p:nvSpPr>
        <p:spPr>
          <a:xfrm>
            <a:off x="1524" y="0"/>
            <a:ext cx="12198096" cy="809621"/>
          </a:xfrm>
          <a:prstGeom prst="rect">
            <a:avLst/>
          </a:prstGeom>
          <a:solidFill>
            <a:srgbClr val="35264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267" y="1562106"/>
            <a:ext cx="11196267" cy="4314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8" name="Slide Number Placeholder 10">
            <a:extLst>
              <a:ext uri="{FF2B5EF4-FFF2-40B4-BE49-F238E27FC236}">
                <a16:creationId xmlns:a16="http://schemas.microsoft.com/office/drawing/2014/main" id="{DD92E25B-9206-4BB5-B9A7-D7D09CF0E03A}"/>
              </a:ext>
            </a:extLst>
          </p:cNvPr>
          <p:cNvSpPr txBox="1">
            <a:spLocks/>
          </p:cNvSpPr>
          <p:nvPr userDrawn="1"/>
        </p:nvSpPr>
        <p:spPr>
          <a:xfrm>
            <a:off x="11474737" y="6533409"/>
            <a:ext cx="245249" cy="153882"/>
          </a:xfrm>
          <a:prstGeom prst="rect">
            <a:avLst/>
          </a:prstGeom>
          <a:noFill/>
        </p:spPr>
        <p:txBody>
          <a:bodyPr wrap="none"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F76D0A6-1678-9044-A9C7-9B8B31E8261A}" type="slidenum">
              <a:rPr lang="en-US" sz="1000" smtClean="0">
                <a:solidFill>
                  <a:schemeClr val="tx1">
                    <a:lumMod val="90000"/>
                    <a:lumOff val="10000"/>
                  </a:schemeClr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000">
              <a:solidFill>
                <a:schemeClr val="tx1">
                  <a:lumMod val="90000"/>
                  <a:lumOff val="10000"/>
                </a:schemeClr>
              </a:solidFill>
              <a:latin typeface="Avenir Next LT Pro" panose="020B050402020202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075824-CCAC-3769-B469-FF814654AD0C}"/>
              </a:ext>
            </a:extLst>
          </p:cNvPr>
          <p:cNvCxnSpPr>
            <a:cxnSpLocks/>
          </p:cNvCxnSpPr>
          <p:nvPr userDrawn="1"/>
        </p:nvCxnSpPr>
        <p:spPr>
          <a:xfrm>
            <a:off x="1524" y="6362700"/>
            <a:ext cx="12188952" cy="0"/>
          </a:xfrm>
          <a:prstGeom prst="line">
            <a:avLst/>
          </a:prstGeom>
          <a:ln>
            <a:solidFill>
              <a:srgbClr val="3526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0227601-1D75-4AC5-19E9-C976E3864377}"/>
              </a:ext>
            </a:extLst>
          </p:cNvPr>
          <p:cNvSpPr/>
          <p:nvPr userDrawn="1"/>
        </p:nvSpPr>
        <p:spPr>
          <a:xfrm>
            <a:off x="-1193114" y="1460005"/>
            <a:ext cx="1071563" cy="278606"/>
          </a:xfrm>
          <a:prstGeom prst="rect">
            <a:avLst/>
          </a:prstGeom>
          <a:solidFill>
            <a:srgbClr val="7CC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7cc3ae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87F178-CC2A-50A0-E81D-272726A860E6}"/>
              </a:ext>
            </a:extLst>
          </p:cNvPr>
          <p:cNvSpPr/>
          <p:nvPr userDrawn="1"/>
        </p:nvSpPr>
        <p:spPr>
          <a:xfrm>
            <a:off x="-1193114" y="177535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E52FA0-74B9-AA42-DACD-254BA7003BA5}"/>
              </a:ext>
            </a:extLst>
          </p:cNvPr>
          <p:cNvSpPr/>
          <p:nvPr userDrawn="1"/>
        </p:nvSpPr>
        <p:spPr>
          <a:xfrm>
            <a:off x="-1193114" y="726134"/>
            <a:ext cx="1071563" cy="278606"/>
          </a:xfrm>
          <a:prstGeom prst="rect">
            <a:avLst/>
          </a:prstGeom>
          <a:solidFill>
            <a:srgbClr val="E5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925AD5-C18C-3929-DD4E-D22EC0B55FEF}"/>
              </a:ext>
            </a:extLst>
          </p:cNvPr>
          <p:cNvSpPr/>
          <p:nvPr userDrawn="1"/>
        </p:nvSpPr>
        <p:spPr>
          <a:xfrm>
            <a:off x="-1193114" y="376135"/>
            <a:ext cx="1071563" cy="278606"/>
          </a:xfrm>
          <a:prstGeom prst="rect">
            <a:avLst/>
          </a:prstGeom>
          <a:solidFill>
            <a:srgbClr val="5CA6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5CA6D1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D40CE-BD09-0AA1-923A-D0FE1618B369}"/>
              </a:ext>
            </a:extLst>
          </p:cNvPr>
          <p:cNvSpPr/>
          <p:nvPr userDrawn="1"/>
        </p:nvSpPr>
        <p:spPr>
          <a:xfrm>
            <a:off x="-1193114" y="2613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D8BBF1-97EE-8BF1-A031-EA0FBC40E7F2}"/>
              </a:ext>
            </a:extLst>
          </p:cNvPr>
          <p:cNvSpPr/>
          <p:nvPr userDrawn="1"/>
        </p:nvSpPr>
        <p:spPr>
          <a:xfrm>
            <a:off x="-1193114" y="1105519"/>
            <a:ext cx="1071563" cy="278606"/>
          </a:xfrm>
          <a:prstGeom prst="rect">
            <a:avLst/>
          </a:prstGeom>
          <a:solidFill>
            <a:srgbClr val="5F6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5f6c7b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8D0E40-44C7-2A41-517D-ABB5AFCDC32F}"/>
              </a:ext>
            </a:extLst>
          </p:cNvPr>
          <p:cNvSpPr/>
          <p:nvPr userDrawn="1"/>
        </p:nvSpPr>
        <p:spPr>
          <a:xfrm>
            <a:off x="-1193114" y="3761245"/>
            <a:ext cx="1071563" cy="278606"/>
          </a:xfrm>
          <a:prstGeom prst="rect">
            <a:avLst/>
          </a:prstGeom>
          <a:solidFill>
            <a:srgbClr val="263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263236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54ECB-C589-FF3D-4754-56595727882D}"/>
              </a:ext>
            </a:extLst>
          </p:cNvPr>
          <p:cNvSpPr/>
          <p:nvPr userDrawn="1"/>
        </p:nvSpPr>
        <p:spPr>
          <a:xfrm>
            <a:off x="-1193114" y="4076593"/>
            <a:ext cx="1071563" cy="278606"/>
          </a:xfrm>
          <a:prstGeom prst="rect">
            <a:avLst/>
          </a:prstGeom>
          <a:solidFill>
            <a:srgbClr val="A77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a77db9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7038DB-3B83-3F56-15E1-1B7735674CAF}"/>
              </a:ext>
            </a:extLst>
          </p:cNvPr>
          <p:cNvSpPr/>
          <p:nvPr userDrawn="1"/>
        </p:nvSpPr>
        <p:spPr>
          <a:xfrm>
            <a:off x="-1193114" y="3027374"/>
            <a:ext cx="1071563" cy="2786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7f7f7f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1999CD-98F3-0FE1-DFF2-A2F14A879A50}"/>
              </a:ext>
            </a:extLst>
          </p:cNvPr>
          <p:cNvSpPr/>
          <p:nvPr userDrawn="1"/>
        </p:nvSpPr>
        <p:spPr>
          <a:xfrm>
            <a:off x="-1193114" y="2677375"/>
            <a:ext cx="1071563" cy="278606"/>
          </a:xfrm>
          <a:prstGeom prst="rect">
            <a:avLst/>
          </a:prstGeom>
          <a:solidFill>
            <a:srgbClr val="488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488cc1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2728BD-FB8B-3980-1C03-A0CA9AE34368}"/>
              </a:ext>
            </a:extLst>
          </p:cNvPr>
          <p:cNvSpPr/>
          <p:nvPr userDrawn="1"/>
        </p:nvSpPr>
        <p:spPr>
          <a:xfrm>
            <a:off x="-1193114" y="2327376"/>
            <a:ext cx="1071563" cy="278606"/>
          </a:xfrm>
          <a:prstGeom prst="rect">
            <a:avLst/>
          </a:prstGeom>
          <a:solidFill>
            <a:srgbClr val="1A3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1A3A6E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73F6DC-0EF5-3A5D-E051-0D4028F61FE3}"/>
              </a:ext>
            </a:extLst>
          </p:cNvPr>
          <p:cNvSpPr/>
          <p:nvPr userDrawn="1"/>
        </p:nvSpPr>
        <p:spPr>
          <a:xfrm>
            <a:off x="-1193114" y="3406759"/>
            <a:ext cx="1071563" cy="278606"/>
          </a:xfrm>
          <a:prstGeom prst="rect">
            <a:avLst/>
          </a:prstGeom>
          <a:solidFill>
            <a:srgbClr val="628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j-lt"/>
              </a:rPr>
              <a:t>6287a8</a:t>
            </a:r>
          </a:p>
        </p:txBody>
      </p:sp>
    </p:spTree>
    <p:extLst>
      <p:ext uri="{BB962C8B-B14F-4D97-AF65-F5344CB8AC3E}">
        <p14:creationId xmlns:p14="http://schemas.microsoft.com/office/powerpoint/2010/main" val="2245424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1" r:id="rId4"/>
    <p:sldLayoutId id="2147483742" r:id="rId5"/>
    <p:sldLayoutId id="2147483743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rgbClr val="35264A"/>
          </a:solidFill>
          <a:latin typeface="+mj-lt"/>
          <a:ea typeface="+mj-ea"/>
          <a:cs typeface="Effra" panose="020B0603020203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98">
          <p15:clr>
            <a:srgbClr val="F26B43"/>
          </p15:clr>
        </p15:guide>
        <p15:guide id="4" pos="5516">
          <p15:clr>
            <a:srgbClr val="F26B43"/>
          </p15:clr>
        </p15:guide>
        <p15:guide id="5" orient="horz" pos="984">
          <p15:clr>
            <a:srgbClr val="F26B43"/>
          </p15:clr>
        </p15:guide>
        <p15:guide id="6" orient="horz" pos="4008">
          <p15:clr>
            <a:srgbClr val="F26B43"/>
          </p15:clr>
        </p15:guide>
        <p15:guide id="7" orient="horz" pos="3912">
          <p15:clr>
            <a:srgbClr val="F26B43"/>
          </p15:clr>
        </p15:guide>
        <p15:guide id="8" orient="horz" pos="624">
          <p15:clr>
            <a:srgbClr val="F26B43"/>
          </p15:clr>
        </p15:guide>
        <p15:guide id="9" pos="2863">
          <p15:clr>
            <a:srgbClr val="F26B43"/>
          </p15:clr>
        </p15:guide>
        <p15:guide id="10" pos="2727">
          <p15:clr>
            <a:srgbClr val="F26B43"/>
          </p15:clr>
        </p15:guide>
        <p15:guide id="11" pos="738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35082C3-B867-D24E-B678-D97F02E28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266210865"/>
              </p:ext>
            </p:ext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7772400" imgH="10058400" progId="TCLayout.ActiveDocument.1">
                  <p:embed/>
                </p:oleObj>
              </mc:Choice>
              <mc:Fallback>
                <p:oleObj name="think-cell Slide" r:id="rId25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35082C3-B867-D24E-B678-D97F02E28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1001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1">
          <p15:clr>
            <a:srgbClr val="F26B43"/>
          </p15:clr>
        </p15:guide>
        <p15:guide id="2" orient="horz" pos="28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6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3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3" Type="http://schemas.openxmlformats.org/officeDocument/2006/relationships/image" Target="../media/image26.png"/><Relationship Id="rId21" Type="http://schemas.openxmlformats.org/officeDocument/2006/relationships/image" Target="../media/image41.svg"/><Relationship Id="rId7" Type="http://schemas.openxmlformats.org/officeDocument/2006/relationships/image" Target="../media/image30.png"/><Relationship Id="rId12" Type="http://schemas.openxmlformats.org/officeDocument/2006/relationships/chart" Target="../charts/chart1.xml"/><Relationship Id="rId17" Type="http://schemas.openxmlformats.org/officeDocument/2006/relationships/image" Target="../media/image38.png"/><Relationship Id="rId2" Type="http://schemas.openxmlformats.org/officeDocument/2006/relationships/image" Target="../media/image25.png"/><Relationship Id="rId16" Type="http://schemas.openxmlformats.org/officeDocument/2006/relationships/image" Target="../media/image37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microsoft.com/office/2007/relationships/hdphoto" Target="../media/hdphoto1.wdp"/><Relationship Id="rId10" Type="http://schemas.openxmlformats.org/officeDocument/2006/relationships/image" Target="../media/image33.png"/><Relationship Id="rId19" Type="http://schemas.openxmlformats.org/officeDocument/2006/relationships/image" Target="../media/image1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jpe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png"/><Relationship Id="rId5" Type="http://schemas.openxmlformats.org/officeDocument/2006/relationships/image" Target="../media/image1.png"/><Relationship Id="rId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4.jpeg"/><Relationship Id="rId7" Type="http://schemas.openxmlformats.org/officeDocument/2006/relationships/image" Target="../media/image2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chart" Target="../charts/chart4.xml"/><Relationship Id="rId10" Type="http://schemas.openxmlformats.org/officeDocument/2006/relationships/image" Target="../media/image52.png"/><Relationship Id="rId4" Type="http://schemas.openxmlformats.org/officeDocument/2006/relationships/image" Target="../media/image21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chart" Target="../charts/chart6.xml"/><Relationship Id="rId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6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40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meline&#10;&#10;Description automatically generated">
            <a:extLst>
              <a:ext uri="{FF2B5EF4-FFF2-40B4-BE49-F238E27FC236}">
                <a16:creationId xmlns:a16="http://schemas.microsoft.com/office/drawing/2014/main" id="{ECA5B49D-B747-73A3-DA6C-FF6234CEE8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7" r="4447" b="27291"/>
          <a:stretch/>
        </p:blipFill>
        <p:spPr>
          <a:xfrm>
            <a:off x="5059680" y="0"/>
            <a:ext cx="713232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2F5738-2683-DE0E-D4FA-70697CD6D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811"/>
            <a:ext cx="5562600" cy="6858000"/>
          </a:xfrm>
          <a:prstGeom prst="rect">
            <a:avLst/>
          </a:prstGeom>
        </p:spPr>
      </p:pic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7984C34-E5A8-9B4B-84EA-ECE0CF41D8A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7984C34-E5A8-9B4B-84EA-ECE0CF41D8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2">
            <a:extLst>
              <a:ext uri="{FF2B5EF4-FFF2-40B4-BE49-F238E27FC236}">
                <a16:creationId xmlns:a16="http://schemas.microsoft.com/office/drawing/2014/main" id="{00B113B9-FB85-F21D-4C6F-B1A58AF727A9}"/>
              </a:ext>
            </a:extLst>
          </p:cNvPr>
          <p:cNvSpPr txBox="1">
            <a:spLocks/>
          </p:cNvSpPr>
          <p:nvPr/>
        </p:nvSpPr>
        <p:spPr>
          <a:xfrm>
            <a:off x="457201" y="1860114"/>
            <a:ext cx="4776952" cy="132959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77"/>
                <a:ea typeface="+mn-ea"/>
                <a:cs typeface="Poppins" pitchFamily="2" charset="77"/>
              </a:rPr>
              <a:t>BREATHE RIGHT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rgbClr val="FFFFFF"/>
                </a:solidFill>
                <a:latin typeface="Oswald SemiBold" pitchFamily="2" charset="77"/>
                <a:cs typeface="Poppins" pitchFamily="2" charset="77"/>
              </a:rPr>
              <a:t>Overview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77"/>
                <a:ea typeface="+mn-ea"/>
                <a:cs typeface="Poppins" pitchFamily="2" charset="77"/>
              </a:rPr>
              <a:t>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65AD665-8ED4-AF2A-017C-B17A7BB217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8240" b="49093"/>
          <a:stretch/>
        </p:blipFill>
        <p:spPr>
          <a:xfrm>
            <a:off x="457201" y="5989320"/>
            <a:ext cx="1009996" cy="557836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11331C8-9D79-F142-6961-91D7F53DB247}"/>
              </a:ext>
            </a:extLst>
          </p:cNvPr>
          <p:cNvSpPr txBox="1">
            <a:spLocks/>
          </p:cNvSpPr>
          <p:nvPr/>
        </p:nvSpPr>
        <p:spPr>
          <a:xfrm>
            <a:off x="1370864" y="6379418"/>
            <a:ext cx="4648937" cy="16773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67" b="0" i="0" kern="1200" baseline="0">
                <a:solidFill>
                  <a:schemeClr val="accent2"/>
                </a:solidFill>
                <a:latin typeface="Helvetica Light" panose="020B0500000000000000" pitchFamily="34" charset="0"/>
                <a:ea typeface="Century Gothic" panose="020B0502020202020204" pitchFamily="34" charset="0"/>
                <a:cs typeface="+mn-cs"/>
              </a:defRPr>
            </a:lvl1pPr>
            <a:lvl2pPr marL="60957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3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D3E0EE"/>
                </a:solidFill>
                <a:effectLst/>
                <a:uLnTx/>
                <a:uFillTx/>
                <a:latin typeface="Poppins"/>
                <a:cs typeface="Poppins"/>
              </a:rPr>
              <a:t>December 2025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D3E0EE"/>
              </a:solidFill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03AC28-35E2-83E7-6FBB-3737B9ADBC9C}"/>
              </a:ext>
            </a:extLst>
          </p:cNvPr>
          <p:cNvSpPr txBox="1"/>
          <p:nvPr/>
        </p:nvSpPr>
        <p:spPr>
          <a:xfrm>
            <a:off x="5462712" y="6463287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165044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F93A9-2F03-323D-C5F3-E19BA7AC0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4A7A90B-AD13-17B8-12A4-084935B8E7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026" r="1650"/>
          <a:stretch>
            <a:fillRect/>
          </a:stretch>
        </p:blipFill>
        <p:spPr>
          <a:xfrm>
            <a:off x="-1" y="0"/>
            <a:ext cx="6169599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DB0D148-4F34-6D59-3D59-73C942986CFB}"/>
              </a:ext>
            </a:extLst>
          </p:cNvPr>
          <p:cNvSpPr/>
          <p:nvPr/>
        </p:nvSpPr>
        <p:spPr>
          <a:xfrm>
            <a:off x="6169598" y="0"/>
            <a:ext cx="6022402" cy="6858000"/>
          </a:xfrm>
          <a:prstGeom prst="rect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168A07-BE9F-9657-ED2C-EC98D189CC61}"/>
              </a:ext>
            </a:extLst>
          </p:cNvPr>
          <p:cNvSpPr/>
          <p:nvPr/>
        </p:nvSpPr>
        <p:spPr>
          <a:xfrm>
            <a:off x="6169598" y="3950696"/>
            <a:ext cx="6022402" cy="1546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5264A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Rare Opportunity to Partner with Category-Leading Global Brand</a:t>
            </a:r>
            <a:endParaRPr kumimoji="0" lang="en-US" sz="2800" b="0" i="0" u="none" strike="noStrike" kern="1200" cap="none" spc="0" normalizeH="0" baseline="30000" noProof="0" dirty="0">
              <a:ln>
                <a:noFill/>
              </a:ln>
              <a:solidFill>
                <a:srgbClr val="35264A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EB9F72-03F0-1226-5F53-0B8BF91ACBB3}"/>
              </a:ext>
            </a:extLst>
          </p:cNvPr>
          <p:cNvSpPr/>
          <p:nvPr/>
        </p:nvSpPr>
        <p:spPr>
          <a:xfrm>
            <a:off x="0" y="4035724"/>
            <a:ext cx="6169598" cy="1376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lumOff val="25000"/>
                  <a:alpha val="75000"/>
                </a:schemeClr>
              </a:gs>
              <a:gs pos="80000">
                <a:schemeClr val="accent1">
                  <a:alpha val="6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BRAND OVERVIEW   </a:t>
            </a:r>
          </a:p>
        </p:txBody>
      </p:sp>
      <p:pic>
        <p:nvPicPr>
          <p:cNvPr id="2" name="Picture 1" descr="A label with text and images on it&#10;&#10;AI-generated content may be incorrect.">
            <a:extLst>
              <a:ext uri="{FF2B5EF4-FFF2-40B4-BE49-F238E27FC236}">
                <a16:creationId xmlns:a16="http://schemas.microsoft.com/office/drawing/2014/main" id="{71556FB3-9BE2-315D-77C6-6659FAE31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" t="5739" r="3089"/>
          <a:stretch>
            <a:fillRect/>
          </a:stretch>
        </p:blipFill>
        <p:spPr>
          <a:xfrm>
            <a:off x="6986528" y="642358"/>
            <a:ext cx="1193115" cy="157551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Breathe Right Menthol | Breathe Right">
            <a:extLst>
              <a:ext uri="{FF2B5EF4-FFF2-40B4-BE49-F238E27FC236}">
                <a16:creationId xmlns:a16="http://schemas.microsoft.com/office/drawing/2014/main" id="{664EFFC3-B819-0565-CDCF-A81E0B5159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" t="5093" r="3935"/>
          <a:stretch>
            <a:fillRect/>
          </a:stretch>
        </p:blipFill>
        <p:spPr bwMode="auto">
          <a:xfrm>
            <a:off x="9020562" y="642359"/>
            <a:ext cx="1193115" cy="157551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3E5FE6-3CC5-4C43-B4CC-AADC9D766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2670" y="1544775"/>
            <a:ext cx="1193115" cy="15766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EC5160-BC53-A6F5-DC8E-0A4A308F32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481" b="1"/>
          <a:stretch>
            <a:fillRect/>
          </a:stretch>
        </p:blipFill>
        <p:spPr>
          <a:xfrm>
            <a:off x="7702590" y="1553812"/>
            <a:ext cx="1190778" cy="15735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6AC3A4-E72D-5EB3-895D-3029BB9E36E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236" t="7866" r="12551" b="7144"/>
          <a:stretch>
            <a:fillRect/>
          </a:stretch>
        </p:blipFill>
        <p:spPr>
          <a:xfrm>
            <a:off x="8425173" y="2299695"/>
            <a:ext cx="1190778" cy="15735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blue and white box with a blue and white label&#10;&#10;Description automatically generated">
            <a:extLst>
              <a:ext uri="{FF2B5EF4-FFF2-40B4-BE49-F238E27FC236}">
                <a16:creationId xmlns:a16="http://schemas.microsoft.com/office/drawing/2014/main" id="{EBC11E92-D107-639F-372B-6D8AD8AF389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7832" t="7853" r="17711"/>
          <a:stretch>
            <a:fillRect/>
          </a:stretch>
        </p:blipFill>
        <p:spPr>
          <a:xfrm>
            <a:off x="10487782" y="2292204"/>
            <a:ext cx="1193115" cy="15766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67DD6A-9101-455D-F028-19933E44C190}"/>
              </a:ext>
            </a:extLst>
          </p:cNvPr>
          <p:cNvSpPr txBox="1"/>
          <p:nvPr/>
        </p:nvSpPr>
        <p:spPr>
          <a:xfrm>
            <a:off x="5462712" y="6463287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483568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B64F46F4-41A8-8D28-80B5-D0056DB5A3DB}"/>
              </a:ext>
            </a:extLst>
          </p:cNvPr>
          <p:cNvSpPr/>
          <p:nvPr/>
        </p:nvSpPr>
        <p:spPr>
          <a:xfrm>
            <a:off x="441452" y="1000038"/>
            <a:ext cx="5486400" cy="5204951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037D5E-A097-AD3A-BB3A-650FBB951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332720" cy="457200"/>
          </a:xfrm>
        </p:spPr>
        <p:txBody>
          <a:bodyPr/>
          <a:lstStyle/>
          <a:p>
            <a:r>
              <a:rPr lang="en-US"/>
              <a:t>Breathe Right is Synonymous with Better Breathing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D04A7B-41F1-7C01-A2A3-B922F8482F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2025 Volume share</a:t>
            </a:r>
          </a:p>
          <a:p>
            <a:pPr marL="228600" indent="-228600">
              <a:buAutoNum type="arabicPeriod"/>
            </a:pPr>
            <a:r>
              <a:rPr lang="en-US" dirty="0"/>
              <a:t>ATU Study</a:t>
            </a:r>
          </a:p>
          <a:p>
            <a:pPr marL="228600" indent="-228600">
              <a:buAutoNum type="arabicPeriod"/>
            </a:pPr>
            <a:endParaRPr lang="en-US" dirty="0"/>
          </a:p>
        </p:txBody>
      </p:sp>
      <p:pic>
        <p:nvPicPr>
          <p:cNvPr id="10" name="Picture 2" descr="Deodorant Icon 1916119">
            <a:extLst>
              <a:ext uri="{FF2B5EF4-FFF2-40B4-BE49-F238E27FC236}">
                <a16:creationId xmlns:a16="http://schemas.microsoft.com/office/drawing/2014/main" id="{EA5ECD13-F929-3246-52DD-9B21108AF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76" y="5733633"/>
            <a:ext cx="517668" cy="51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EA0E26-643E-5C8A-6E0B-64FCEA274F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r="8857" b="20347"/>
          <a:stretch/>
        </p:blipFill>
        <p:spPr>
          <a:xfrm>
            <a:off x="1120641" y="3592312"/>
            <a:ext cx="304938" cy="301345"/>
          </a:xfrm>
          <a:prstGeom prst="rect">
            <a:avLst/>
          </a:prstGeom>
        </p:spPr>
      </p:pic>
      <p:pic>
        <p:nvPicPr>
          <p:cNvPr id="18" name="Picture 14" descr="nail care Icon 4603199">
            <a:extLst>
              <a:ext uri="{FF2B5EF4-FFF2-40B4-BE49-F238E27FC236}">
                <a16:creationId xmlns:a16="http://schemas.microsoft.com/office/drawing/2014/main" id="{164F8987-1A36-092A-B73E-4C69DEF82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37" y="3866205"/>
            <a:ext cx="546346" cy="54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 descr="oral care Icon 4904454">
            <a:extLst>
              <a:ext uri="{FF2B5EF4-FFF2-40B4-BE49-F238E27FC236}">
                <a16:creationId xmlns:a16="http://schemas.microsoft.com/office/drawing/2014/main" id="{E56FAE75-93BD-C7E5-C84E-582FEBCED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35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573" y="4342307"/>
            <a:ext cx="333075" cy="33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skin care Icon 2197785">
            <a:extLst>
              <a:ext uri="{FF2B5EF4-FFF2-40B4-BE49-F238E27FC236}">
                <a16:creationId xmlns:a16="http://schemas.microsoft.com/office/drawing/2014/main" id="{E915E06E-0142-6D81-9447-9369DCC87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2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11" y="5111810"/>
            <a:ext cx="308398" cy="30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Freeform 17">
            <a:extLst>
              <a:ext uri="{FF2B5EF4-FFF2-40B4-BE49-F238E27FC236}">
                <a16:creationId xmlns:a16="http://schemas.microsoft.com/office/drawing/2014/main" id="{3A84892E-0BE8-0B7B-91C0-178B5BF56DF5}"/>
              </a:ext>
            </a:extLst>
          </p:cNvPr>
          <p:cNvSpPr>
            <a:spLocks noEditPoints="1"/>
          </p:cNvSpPr>
          <p:nvPr/>
        </p:nvSpPr>
        <p:spPr bwMode="auto">
          <a:xfrm>
            <a:off x="1103912" y="4745026"/>
            <a:ext cx="338396" cy="291651"/>
          </a:xfrm>
          <a:custGeom>
            <a:avLst/>
            <a:gdLst>
              <a:gd name="T0" fmla="*/ 440 w 448"/>
              <a:gd name="T1" fmla="*/ 107 h 383"/>
              <a:gd name="T2" fmla="*/ 432 w 448"/>
              <a:gd name="T3" fmla="*/ 144 h 383"/>
              <a:gd name="T4" fmla="*/ 325 w 448"/>
              <a:gd name="T5" fmla="*/ 225 h 383"/>
              <a:gd name="T6" fmla="*/ 315 w 448"/>
              <a:gd name="T7" fmla="*/ 230 h 383"/>
              <a:gd name="T8" fmla="*/ 275 w 448"/>
              <a:gd name="T9" fmla="*/ 200 h 383"/>
              <a:gd name="T10" fmla="*/ 371 w 448"/>
              <a:gd name="T11" fmla="*/ 127 h 383"/>
              <a:gd name="T12" fmla="*/ 261 w 448"/>
              <a:gd name="T13" fmla="*/ 144 h 383"/>
              <a:gd name="T14" fmla="*/ 248 w 448"/>
              <a:gd name="T15" fmla="*/ 105 h 383"/>
              <a:gd name="T16" fmla="*/ 306 w 448"/>
              <a:gd name="T17" fmla="*/ 18 h 383"/>
              <a:gd name="T18" fmla="*/ 343 w 448"/>
              <a:gd name="T19" fmla="*/ 10 h 383"/>
              <a:gd name="T20" fmla="*/ 8 w 448"/>
              <a:gd name="T21" fmla="*/ 134 h 383"/>
              <a:gd name="T22" fmla="*/ 45 w 448"/>
              <a:gd name="T23" fmla="*/ 142 h 383"/>
              <a:gd name="T24" fmla="*/ 128 w 448"/>
              <a:gd name="T25" fmla="*/ 226 h 383"/>
              <a:gd name="T26" fmla="*/ 211 w 448"/>
              <a:gd name="T27" fmla="*/ 241 h 383"/>
              <a:gd name="T28" fmla="*/ 312 w 448"/>
              <a:gd name="T29" fmla="*/ 360 h 383"/>
              <a:gd name="T30" fmla="*/ 381 w 448"/>
              <a:gd name="T31" fmla="*/ 333 h 383"/>
              <a:gd name="T32" fmla="*/ 352 w 448"/>
              <a:gd name="T33" fmla="*/ 320 h 383"/>
              <a:gd name="T34" fmla="*/ 228 w 448"/>
              <a:gd name="T35" fmla="*/ 133 h 383"/>
              <a:gd name="T36" fmla="*/ 223 w 448"/>
              <a:gd name="T37" fmla="*/ 123 h 383"/>
              <a:gd name="T38" fmla="*/ 142 w 448"/>
              <a:gd name="T39" fmla="*/ 16 h 383"/>
              <a:gd name="T40" fmla="*/ 105 w 448"/>
              <a:gd name="T41" fmla="*/ 8 h 383"/>
              <a:gd name="T42" fmla="*/ 125 w 448"/>
              <a:gd name="T43" fmla="*/ 77 h 383"/>
              <a:gd name="T44" fmla="*/ 203 w 448"/>
              <a:gd name="T45" fmla="*/ 202 h 383"/>
              <a:gd name="T46" fmla="*/ 79 w 448"/>
              <a:gd name="T47" fmla="*/ 124 h 383"/>
              <a:gd name="T48" fmla="*/ 17 w 448"/>
              <a:gd name="T49" fmla="*/ 113 h 383"/>
              <a:gd name="T50" fmla="*/ 105 w 448"/>
              <a:gd name="T51" fmla="*/ 38 h 383"/>
              <a:gd name="T52" fmla="*/ 17 w 448"/>
              <a:gd name="T53" fmla="*/ 113 h 383"/>
              <a:gd name="T54" fmla="*/ 128 w 448"/>
              <a:gd name="T55" fmla="*/ 354 h 383"/>
              <a:gd name="T56" fmla="*/ 115 w 448"/>
              <a:gd name="T57" fmla="*/ 383 h 383"/>
              <a:gd name="T58" fmla="*/ 88 w 448"/>
              <a:gd name="T59" fmla="*/ 314 h 383"/>
              <a:gd name="T60" fmla="*/ 158 w 448"/>
              <a:gd name="T61" fmla="*/ 262 h 383"/>
              <a:gd name="T62" fmla="*/ 204 w 448"/>
              <a:gd name="T63" fmla="*/ 277 h 383"/>
              <a:gd name="T64" fmla="*/ 328 w 448"/>
              <a:gd name="T65" fmla="*/ 26 h 383"/>
              <a:gd name="T66" fmla="*/ 417 w 448"/>
              <a:gd name="T67" fmla="*/ 100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8" h="383">
                <a:moveTo>
                  <a:pt x="343" y="10"/>
                </a:moveTo>
                <a:cubicBezTo>
                  <a:pt x="440" y="107"/>
                  <a:pt x="440" y="107"/>
                  <a:pt x="440" y="107"/>
                </a:cubicBezTo>
                <a:cubicBezTo>
                  <a:pt x="448" y="115"/>
                  <a:pt x="448" y="128"/>
                  <a:pt x="440" y="136"/>
                </a:cubicBezTo>
                <a:cubicBezTo>
                  <a:pt x="432" y="144"/>
                  <a:pt x="432" y="144"/>
                  <a:pt x="432" y="144"/>
                </a:cubicBezTo>
                <a:cubicBezTo>
                  <a:pt x="425" y="152"/>
                  <a:pt x="413" y="152"/>
                  <a:pt x="405" y="146"/>
                </a:cubicBezTo>
                <a:cubicBezTo>
                  <a:pt x="325" y="225"/>
                  <a:pt x="325" y="225"/>
                  <a:pt x="325" y="225"/>
                </a:cubicBezTo>
                <a:cubicBezTo>
                  <a:pt x="321" y="229"/>
                  <a:pt x="321" y="229"/>
                  <a:pt x="321" y="229"/>
                </a:cubicBezTo>
                <a:cubicBezTo>
                  <a:pt x="315" y="230"/>
                  <a:pt x="315" y="230"/>
                  <a:pt x="315" y="230"/>
                </a:cubicBezTo>
                <a:cubicBezTo>
                  <a:pt x="306" y="232"/>
                  <a:pt x="306" y="232"/>
                  <a:pt x="306" y="232"/>
                </a:cubicBezTo>
                <a:cubicBezTo>
                  <a:pt x="275" y="200"/>
                  <a:pt x="275" y="200"/>
                  <a:pt x="275" y="200"/>
                </a:cubicBezTo>
                <a:cubicBezTo>
                  <a:pt x="303" y="195"/>
                  <a:pt x="303" y="195"/>
                  <a:pt x="303" y="195"/>
                </a:cubicBezTo>
                <a:cubicBezTo>
                  <a:pt x="371" y="127"/>
                  <a:pt x="371" y="127"/>
                  <a:pt x="371" y="127"/>
                </a:cubicBezTo>
                <a:cubicBezTo>
                  <a:pt x="324" y="81"/>
                  <a:pt x="324" y="81"/>
                  <a:pt x="324" y="81"/>
                </a:cubicBezTo>
                <a:cubicBezTo>
                  <a:pt x="261" y="144"/>
                  <a:pt x="261" y="144"/>
                  <a:pt x="261" y="144"/>
                </a:cubicBezTo>
                <a:cubicBezTo>
                  <a:pt x="256" y="112"/>
                  <a:pt x="256" y="112"/>
                  <a:pt x="256" y="112"/>
                </a:cubicBezTo>
                <a:cubicBezTo>
                  <a:pt x="248" y="105"/>
                  <a:pt x="248" y="105"/>
                  <a:pt x="248" y="105"/>
                </a:cubicBezTo>
                <a:cubicBezTo>
                  <a:pt x="306" y="47"/>
                  <a:pt x="306" y="47"/>
                  <a:pt x="306" y="47"/>
                </a:cubicBezTo>
                <a:cubicBezTo>
                  <a:pt x="298" y="39"/>
                  <a:pt x="298" y="26"/>
                  <a:pt x="306" y="18"/>
                </a:cubicBezTo>
                <a:cubicBezTo>
                  <a:pt x="314" y="10"/>
                  <a:pt x="314" y="10"/>
                  <a:pt x="314" y="10"/>
                </a:cubicBezTo>
                <a:cubicBezTo>
                  <a:pt x="322" y="2"/>
                  <a:pt x="335" y="2"/>
                  <a:pt x="343" y="10"/>
                </a:cubicBezTo>
                <a:close/>
                <a:moveTo>
                  <a:pt x="8" y="105"/>
                </a:moveTo>
                <a:cubicBezTo>
                  <a:pt x="0" y="113"/>
                  <a:pt x="0" y="126"/>
                  <a:pt x="8" y="134"/>
                </a:cubicBezTo>
                <a:cubicBezTo>
                  <a:pt x="16" y="142"/>
                  <a:pt x="16" y="142"/>
                  <a:pt x="16" y="142"/>
                </a:cubicBezTo>
                <a:cubicBezTo>
                  <a:pt x="24" y="150"/>
                  <a:pt x="37" y="150"/>
                  <a:pt x="45" y="142"/>
                </a:cubicBezTo>
                <a:cubicBezTo>
                  <a:pt x="124" y="222"/>
                  <a:pt x="124" y="222"/>
                  <a:pt x="124" y="222"/>
                </a:cubicBezTo>
                <a:cubicBezTo>
                  <a:pt x="128" y="226"/>
                  <a:pt x="128" y="226"/>
                  <a:pt x="128" y="226"/>
                </a:cubicBezTo>
                <a:cubicBezTo>
                  <a:pt x="134" y="227"/>
                  <a:pt x="134" y="227"/>
                  <a:pt x="134" y="227"/>
                </a:cubicBezTo>
                <a:cubicBezTo>
                  <a:pt x="211" y="241"/>
                  <a:pt x="211" y="241"/>
                  <a:pt x="211" y="241"/>
                </a:cubicBezTo>
                <a:cubicBezTo>
                  <a:pt x="321" y="351"/>
                  <a:pt x="321" y="351"/>
                  <a:pt x="321" y="351"/>
                </a:cubicBezTo>
                <a:cubicBezTo>
                  <a:pt x="312" y="360"/>
                  <a:pt x="312" y="360"/>
                  <a:pt x="312" y="360"/>
                </a:cubicBezTo>
                <a:cubicBezTo>
                  <a:pt x="333" y="381"/>
                  <a:pt x="333" y="381"/>
                  <a:pt x="333" y="381"/>
                </a:cubicBezTo>
                <a:cubicBezTo>
                  <a:pt x="381" y="333"/>
                  <a:pt x="381" y="333"/>
                  <a:pt x="381" y="333"/>
                </a:cubicBezTo>
                <a:cubicBezTo>
                  <a:pt x="360" y="312"/>
                  <a:pt x="360" y="312"/>
                  <a:pt x="360" y="312"/>
                </a:cubicBezTo>
                <a:cubicBezTo>
                  <a:pt x="352" y="320"/>
                  <a:pt x="352" y="320"/>
                  <a:pt x="352" y="320"/>
                </a:cubicBezTo>
                <a:cubicBezTo>
                  <a:pt x="241" y="210"/>
                  <a:pt x="241" y="210"/>
                  <a:pt x="241" y="210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3" y="123"/>
                  <a:pt x="223" y="123"/>
                  <a:pt x="223" y="123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0" y="35"/>
                  <a:pt x="150" y="23"/>
                  <a:pt x="142" y="16"/>
                </a:cubicBezTo>
                <a:cubicBezTo>
                  <a:pt x="134" y="8"/>
                  <a:pt x="134" y="8"/>
                  <a:pt x="134" y="8"/>
                </a:cubicBezTo>
                <a:cubicBezTo>
                  <a:pt x="126" y="0"/>
                  <a:pt x="113" y="0"/>
                  <a:pt x="105" y="8"/>
                </a:cubicBezTo>
                <a:cubicBezTo>
                  <a:pt x="8" y="105"/>
                  <a:pt x="8" y="105"/>
                  <a:pt x="8" y="105"/>
                </a:cubicBezTo>
                <a:close/>
                <a:moveTo>
                  <a:pt x="125" y="77"/>
                </a:moveTo>
                <a:cubicBezTo>
                  <a:pt x="193" y="145"/>
                  <a:pt x="193" y="145"/>
                  <a:pt x="193" y="145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146" y="192"/>
                  <a:pt x="146" y="192"/>
                  <a:pt x="146" y="192"/>
                </a:cubicBezTo>
                <a:cubicBezTo>
                  <a:pt x="79" y="124"/>
                  <a:pt x="79" y="124"/>
                  <a:pt x="79" y="124"/>
                </a:cubicBezTo>
                <a:cubicBezTo>
                  <a:pt x="125" y="77"/>
                  <a:pt x="125" y="77"/>
                  <a:pt x="125" y="77"/>
                </a:cubicBezTo>
                <a:close/>
                <a:moveTo>
                  <a:pt x="17" y="113"/>
                </a:moveTo>
                <a:cubicBezTo>
                  <a:pt x="98" y="31"/>
                  <a:pt x="98" y="31"/>
                  <a:pt x="98" y="31"/>
                </a:cubicBezTo>
                <a:cubicBezTo>
                  <a:pt x="105" y="38"/>
                  <a:pt x="105" y="38"/>
                  <a:pt x="105" y="38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17" y="113"/>
                  <a:pt x="17" y="113"/>
                  <a:pt x="17" y="113"/>
                </a:cubicBezTo>
                <a:close/>
                <a:moveTo>
                  <a:pt x="204" y="277"/>
                </a:moveTo>
                <a:cubicBezTo>
                  <a:pt x="128" y="354"/>
                  <a:pt x="128" y="354"/>
                  <a:pt x="128" y="354"/>
                </a:cubicBezTo>
                <a:cubicBezTo>
                  <a:pt x="136" y="362"/>
                  <a:pt x="136" y="362"/>
                  <a:pt x="136" y="362"/>
                </a:cubicBezTo>
                <a:cubicBezTo>
                  <a:pt x="115" y="383"/>
                  <a:pt x="115" y="383"/>
                  <a:pt x="115" y="383"/>
                </a:cubicBezTo>
                <a:cubicBezTo>
                  <a:pt x="67" y="335"/>
                  <a:pt x="67" y="335"/>
                  <a:pt x="67" y="335"/>
                </a:cubicBezTo>
                <a:cubicBezTo>
                  <a:pt x="88" y="314"/>
                  <a:pt x="88" y="314"/>
                  <a:pt x="88" y="314"/>
                </a:cubicBezTo>
                <a:cubicBezTo>
                  <a:pt x="97" y="323"/>
                  <a:pt x="97" y="323"/>
                  <a:pt x="97" y="323"/>
                </a:cubicBezTo>
                <a:cubicBezTo>
                  <a:pt x="158" y="262"/>
                  <a:pt x="158" y="262"/>
                  <a:pt x="158" y="262"/>
                </a:cubicBezTo>
                <a:cubicBezTo>
                  <a:pt x="196" y="269"/>
                  <a:pt x="196" y="269"/>
                  <a:pt x="196" y="269"/>
                </a:cubicBezTo>
                <a:cubicBezTo>
                  <a:pt x="204" y="277"/>
                  <a:pt x="204" y="277"/>
                  <a:pt x="204" y="277"/>
                </a:cubicBezTo>
                <a:close/>
                <a:moveTo>
                  <a:pt x="335" y="19"/>
                </a:moveTo>
                <a:cubicBezTo>
                  <a:pt x="328" y="26"/>
                  <a:pt x="328" y="26"/>
                  <a:pt x="328" y="26"/>
                </a:cubicBezTo>
                <a:cubicBezTo>
                  <a:pt x="410" y="108"/>
                  <a:pt x="410" y="108"/>
                  <a:pt x="410" y="108"/>
                </a:cubicBezTo>
                <a:cubicBezTo>
                  <a:pt x="417" y="100"/>
                  <a:pt x="417" y="100"/>
                  <a:pt x="417" y="100"/>
                </a:cubicBezTo>
                <a:lnTo>
                  <a:pt x="335" y="19"/>
                </a:lnTo>
                <a:close/>
              </a:path>
            </a:pathLst>
          </a:custGeom>
          <a:solidFill>
            <a:srgbClr val="AFAEA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ヒラギノ角ゴ Pro W3" pitchFamily="124" charset="-128"/>
              <a:cs typeface="+mn-cs"/>
            </a:endParaRPr>
          </a:p>
        </p:txBody>
      </p:sp>
      <p:sp>
        <p:nvSpPr>
          <p:cNvPr id="35" name="Freeform 86">
            <a:extLst>
              <a:ext uri="{FF2B5EF4-FFF2-40B4-BE49-F238E27FC236}">
                <a16:creationId xmlns:a16="http://schemas.microsoft.com/office/drawing/2014/main" id="{B7FCEE5D-BCA4-34D8-62FC-B6802C90D1DD}"/>
              </a:ext>
            </a:extLst>
          </p:cNvPr>
          <p:cNvSpPr>
            <a:spLocks noEditPoints="1"/>
          </p:cNvSpPr>
          <p:nvPr/>
        </p:nvSpPr>
        <p:spPr bwMode="auto">
          <a:xfrm>
            <a:off x="1268957" y="5634730"/>
            <a:ext cx="104624" cy="150525"/>
          </a:xfrm>
          <a:custGeom>
            <a:avLst/>
            <a:gdLst>
              <a:gd name="T0" fmla="*/ 33 w 163"/>
              <a:gd name="T1" fmla="*/ 125 h 225"/>
              <a:gd name="T2" fmla="*/ 0 w 163"/>
              <a:gd name="T3" fmla="*/ 206 h 225"/>
              <a:gd name="T4" fmla="*/ 127 w 163"/>
              <a:gd name="T5" fmla="*/ 175 h 225"/>
              <a:gd name="T6" fmla="*/ 33 w 163"/>
              <a:gd name="T7" fmla="*/ 109 h 225"/>
              <a:gd name="T8" fmla="*/ 33 w 163"/>
              <a:gd name="T9" fmla="*/ 125 h 225"/>
              <a:gd name="T10" fmla="*/ 105 w 163"/>
              <a:gd name="T11" fmla="*/ 21 h 225"/>
              <a:gd name="T12" fmla="*/ 33 w 163"/>
              <a:gd name="T13" fmla="*/ 2 h 225"/>
              <a:gd name="T14" fmla="*/ 33 w 163"/>
              <a:gd name="T15" fmla="*/ 88 h 225"/>
              <a:gd name="T16" fmla="*/ 137 w 163"/>
              <a:gd name="T17" fmla="*/ 160 h 225"/>
              <a:gd name="T18" fmla="*/ 105 w 163"/>
              <a:gd name="T19" fmla="*/ 21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3" h="225">
                <a:moveTo>
                  <a:pt x="33" y="125"/>
                </a:moveTo>
                <a:cubicBezTo>
                  <a:pt x="33" y="157"/>
                  <a:pt x="21" y="186"/>
                  <a:pt x="0" y="206"/>
                </a:cubicBezTo>
                <a:cubicBezTo>
                  <a:pt x="44" y="225"/>
                  <a:pt x="96" y="213"/>
                  <a:pt x="127" y="175"/>
                </a:cubicBezTo>
                <a:cubicBezTo>
                  <a:pt x="33" y="109"/>
                  <a:pt x="33" y="109"/>
                  <a:pt x="33" y="109"/>
                </a:cubicBezTo>
                <a:lnTo>
                  <a:pt x="33" y="125"/>
                </a:lnTo>
                <a:close/>
                <a:moveTo>
                  <a:pt x="105" y="21"/>
                </a:moveTo>
                <a:cubicBezTo>
                  <a:pt x="83" y="5"/>
                  <a:pt x="58" y="0"/>
                  <a:pt x="33" y="2"/>
                </a:cubicBezTo>
                <a:cubicBezTo>
                  <a:pt x="33" y="88"/>
                  <a:pt x="33" y="88"/>
                  <a:pt x="33" y="88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63" y="113"/>
                  <a:pt x="150" y="52"/>
                  <a:pt x="105" y="21"/>
                </a:cubicBezTo>
                <a:close/>
              </a:path>
            </a:pathLst>
          </a:custGeom>
          <a:solidFill>
            <a:srgbClr val="AFAE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ヒラギノ角ゴ Pro W3" pitchFamily="124" charset="-128"/>
              <a:cs typeface="+mn-cs"/>
            </a:endParaRPr>
          </a:p>
        </p:txBody>
      </p:sp>
      <p:sp>
        <p:nvSpPr>
          <p:cNvPr id="36" name="Freeform 87">
            <a:extLst>
              <a:ext uri="{FF2B5EF4-FFF2-40B4-BE49-F238E27FC236}">
                <a16:creationId xmlns:a16="http://schemas.microsoft.com/office/drawing/2014/main" id="{EED923A4-1F16-1C4D-40C8-9B0C51678ABD}"/>
              </a:ext>
            </a:extLst>
          </p:cNvPr>
          <p:cNvSpPr>
            <a:spLocks noEditPoints="1"/>
          </p:cNvSpPr>
          <p:nvPr/>
        </p:nvSpPr>
        <p:spPr bwMode="auto">
          <a:xfrm>
            <a:off x="1172655" y="5505650"/>
            <a:ext cx="107002" cy="273419"/>
          </a:xfrm>
          <a:custGeom>
            <a:avLst/>
            <a:gdLst>
              <a:gd name="T0" fmla="*/ 83 w 167"/>
              <a:gd name="T1" fmla="*/ 0 h 409"/>
              <a:gd name="T2" fmla="*/ 0 w 167"/>
              <a:gd name="T3" fmla="*/ 80 h 409"/>
              <a:gd name="T4" fmla="*/ 0 w 167"/>
              <a:gd name="T5" fmla="*/ 318 h 409"/>
              <a:gd name="T6" fmla="*/ 83 w 167"/>
              <a:gd name="T7" fmla="*/ 409 h 409"/>
              <a:gd name="T8" fmla="*/ 167 w 167"/>
              <a:gd name="T9" fmla="*/ 318 h 409"/>
              <a:gd name="T10" fmla="*/ 167 w 167"/>
              <a:gd name="T11" fmla="*/ 80 h 409"/>
              <a:gd name="T12" fmla="*/ 83 w 167"/>
              <a:gd name="T13" fmla="*/ 0 h 409"/>
              <a:gd name="T14" fmla="*/ 151 w 167"/>
              <a:gd name="T15" fmla="*/ 310 h 409"/>
              <a:gd name="T16" fmla="*/ 131 w 167"/>
              <a:gd name="T17" fmla="*/ 373 h 409"/>
              <a:gd name="T18" fmla="*/ 83 w 167"/>
              <a:gd name="T19" fmla="*/ 393 h 409"/>
              <a:gd name="T20" fmla="*/ 36 w 167"/>
              <a:gd name="T21" fmla="*/ 373 h 409"/>
              <a:gd name="T22" fmla="*/ 16 w 167"/>
              <a:gd name="T23" fmla="*/ 310 h 409"/>
              <a:gd name="T24" fmla="*/ 16 w 167"/>
              <a:gd name="T25" fmla="*/ 250 h 409"/>
              <a:gd name="T26" fmla="*/ 16 w 167"/>
              <a:gd name="T27" fmla="*/ 250 h 409"/>
              <a:gd name="T28" fmla="*/ 16 w 167"/>
              <a:gd name="T29" fmla="*/ 88 h 409"/>
              <a:gd name="T30" fmla="*/ 15 w 167"/>
              <a:gd name="T31" fmla="*/ 82 h 409"/>
              <a:gd name="T32" fmla="*/ 41 w 167"/>
              <a:gd name="T33" fmla="*/ 33 h 409"/>
              <a:gd name="T34" fmla="*/ 41 w 167"/>
              <a:gd name="T35" fmla="*/ 33 h 409"/>
              <a:gd name="T36" fmla="*/ 54 w 167"/>
              <a:gd name="T37" fmla="*/ 35 h 409"/>
              <a:gd name="T38" fmla="*/ 52 w 167"/>
              <a:gd name="T39" fmla="*/ 47 h 409"/>
              <a:gd name="T40" fmla="*/ 33 w 167"/>
              <a:gd name="T41" fmla="*/ 82 h 409"/>
              <a:gd name="T42" fmla="*/ 33 w 167"/>
              <a:gd name="T43" fmla="*/ 86 h 409"/>
              <a:gd name="T44" fmla="*/ 33 w 167"/>
              <a:gd name="T45" fmla="*/ 87 h 409"/>
              <a:gd name="T46" fmla="*/ 33 w 167"/>
              <a:gd name="T47" fmla="*/ 214 h 409"/>
              <a:gd name="T48" fmla="*/ 151 w 167"/>
              <a:gd name="T49" fmla="*/ 214 h 409"/>
              <a:gd name="T50" fmla="*/ 151 w 167"/>
              <a:gd name="T51" fmla="*/ 310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7" h="409">
                <a:moveTo>
                  <a:pt x="83" y="0"/>
                </a:moveTo>
                <a:cubicBezTo>
                  <a:pt x="36" y="0"/>
                  <a:pt x="0" y="38"/>
                  <a:pt x="0" y="80"/>
                </a:cubicBezTo>
                <a:cubicBezTo>
                  <a:pt x="0" y="318"/>
                  <a:pt x="0" y="318"/>
                  <a:pt x="0" y="318"/>
                </a:cubicBezTo>
                <a:cubicBezTo>
                  <a:pt x="0" y="371"/>
                  <a:pt x="36" y="409"/>
                  <a:pt x="83" y="409"/>
                </a:cubicBezTo>
                <a:cubicBezTo>
                  <a:pt x="131" y="409"/>
                  <a:pt x="167" y="371"/>
                  <a:pt x="167" y="318"/>
                </a:cubicBezTo>
                <a:cubicBezTo>
                  <a:pt x="167" y="80"/>
                  <a:pt x="167" y="80"/>
                  <a:pt x="167" y="80"/>
                </a:cubicBezTo>
                <a:cubicBezTo>
                  <a:pt x="167" y="38"/>
                  <a:pt x="131" y="0"/>
                  <a:pt x="83" y="0"/>
                </a:cubicBezTo>
                <a:close/>
                <a:moveTo>
                  <a:pt x="151" y="310"/>
                </a:moveTo>
                <a:cubicBezTo>
                  <a:pt x="151" y="342"/>
                  <a:pt x="144" y="360"/>
                  <a:pt x="131" y="373"/>
                </a:cubicBezTo>
                <a:cubicBezTo>
                  <a:pt x="117" y="386"/>
                  <a:pt x="102" y="393"/>
                  <a:pt x="83" y="393"/>
                </a:cubicBezTo>
                <a:cubicBezTo>
                  <a:pt x="65" y="393"/>
                  <a:pt x="49" y="386"/>
                  <a:pt x="36" y="373"/>
                </a:cubicBezTo>
                <a:cubicBezTo>
                  <a:pt x="23" y="360"/>
                  <a:pt x="16" y="342"/>
                  <a:pt x="16" y="310"/>
                </a:cubicBezTo>
                <a:cubicBezTo>
                  <a:pt x="16" y="250"/>
                  <a:pt x="16" y="250"/>
                  <a:pt x="16" y="250"/>
                </a:cubicBezTo>
                <a:cubicBezTo>
                  <a:pt x="16" y="250"/>
                  <a:pt x="16" y="250"/>
                  <a:pt x="16" y="250"/>
                </a:cubicBezTo>
                <a:cubicBezTo>
                  <a:pt x="16" y="88"/>
                  <a:pt x="16" y="88"/>
                  <a:pt x="16" y="88"/>
                </a:cubicBezTo>
                <a:cubicBezTo>
                  <a:pt x="15" y="86"/>
                  <a:pt x="15" y="84"/>
                  <a:pt x="15" y="82"/>
                </a:cubicBezTo>
                <a:cubicBezTo>
                  <a:pt x="15" y="63"/>
                  <a:pt x="26" y="45"/>
                  <a:pt x="41" y="33"/>
                </a:cubicBezTo>
                <a:cubicBezTo>
                  <a:pt x="41" y="33"/>
                  <a:pt x="41" y="33"/>
                  <a:pt x="41" y="33"/>
                </a:cubicBezTo>
                <a:cubicBezTo>
                  <a:pt x="45" y="30"/>
                  <a:pt x="51" y="31"/>
                  <a:pt x="54" y="35"/>
                </a:cubicBezTo>
                <a:cubicBezTo>
                  <a:pt x="57" y="39"/>
                  <a:pt x="56" y="44"/>
                  <a:pt x="52" y="47"/>
                </a:cubicBezTo>
                <a:cubicBezTo>
                  <a:pt x="40" y="56"/>
                  <a:pt x="33" y="69"/>
                  <a:pt x="33" y="82"/>
                </a:cubicBezTo>
                <a:cubicBezTo>
                  <a:pt x="33" y="84"/>
                  <a:pt x="33" y="85"/>
                  <a:pt x="33" y="86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214"/>
                  <a:pt x="33" y="214"/>
                  <a:pt x="33" y="214"/>
                </a:cubicBezTo>
                <a:cubicBezTo>
                  <a:pt x="151" y="214"/>
                  <a:pt x="151" y="214"/>
                  <a:pt x="151" y="214"/>
                </a:cubicBezTo>
                <a:lnTo>
                  <a:pt x="151" y="310"/>
                </a:lnTo>
                <a:close/>
              </a:path>
            </a:pathLst>
          </a:custGeom>
          <a:solidFill>
            <a:srgbClr val="AFAE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ヒラギノ角ゴ Pro W3" pitchFamily="124" charset="-128"/>
              <a:cs typeface="+mn-cs"/>
            </a:endParaRPr>
          </a:p>
        </p:txBody>
      </p:sp>
      <p:pic>
        <p:nvPicPr>
          <p:cNvPr id="39" name="Graphic 38" descr="Lips outline">
            <a:extLst>
              <a:ext uri="{FF2B5EF4-FFF2-40B4-BE49-F238E27FC236}">
                <a16:creationId xmlns:a16="http://schemas.microsoft.com/office/drawing/2014/main" id="{0C1FBAB7-8C86-0947-9D95-C0DECF56F07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8127" y="3136807"/>
            <a:ext cx="469966" cy="469966"/>
          </a:xfrm>
          <a:prstGeom prst="rect">
            <a:avLst/>
          </a:prstGeom>
        </p:spPr>
      </p:pic>
      <p:pic>
        <p:nvPicPr>
          <p:cNvPr id="42" name="Picture 20" descr="bandage Icon 4218778">
            <a:extLst>
              <a:ext uri="{FF2B5EF4-FFF2-40B4-BE49-F238E27FC236}">
                <a16:creationId xmlns:a16="http://schemas.microsoft.com/office/drawing/2014/main" id="{82F1CAD0-9514-4196-61A6-2CE525B4C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alphaModFix amt="2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48" y="2365068"/>
            <a:ext cx="451525" cy="4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2" descr="tissue Icon 5422876">
            <a:extLst>
              <a:ext uri="{FF2B5EF4-FFF2-40B4-BE49-F238E27FC236}">
                <a16:creationId xmlns:a16="http://schemas.microsoft.com/office/drawing/2014/main" id="{F4B26D91-B6AB-7E4B-2CAD-BD2D52B6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alphaModFix amt="2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201" y="2812275"/>
            <a:ext cx="337818" cy="33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Female Symbol Stock Illustrations, Royalty-Free Vector Graphics &amp; Clip Art  - iStock | Female icon, Feminism, Female">
            <a:extLst>
              <a:ext uri="{FF2B5EF4-FFF2-40B4-BE49-F238E27FC236}">
                <a16:creationId xmlns:a16="http://schemas.microsoft.com/office/drawing/2014/main" id="{109BB89A-6BB1-791D-843F-27EE0169A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48" y="2010464"/>
            <a:ext cx="399925" cy="39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rapezoid 103">
            <a:extLst>
              <a:ext uri="{FF2B5EF4-FFF2-40B4-BE49-F238E27FC236}">
                <a16:creationId xmlns:a16="http://schemas.microsoft.com/office/drawing/2014/main" id="{4622A55A-F0D2-428C-29B2-EB37E5100100}"/>
              </a:ext>
            </a:extLst>
          </p:cNvPr>
          <p:cNvSpPr/>
          <p:nvPr/>
        </p:nvSpPr>
        <p:spPr bwMode="auto">
          <a:xfrm rot="16200000">
            <a:off x="3672176" y="2999583"/>
            <a:ext cx="4691187" cy="894009"/>
          </a:xfrm>
          <a:custGeom>
            <a:avLst/>
            <a:gdLst>
              <a:gd name="connsiteX0" fmla="*/ 0 w 5082394"/>
              <a:gd name="connsiteY0" fmla="*/ 743860 h 743860"/>
              <a:gd name="connsiteX1" fmla="*/ 370152 w 5082394"/>
              <a:gd name="connsiteY1" fmla="*/ 0 h 743860"/>
              <a:gd name="connsiteX2" fmla="*/ 4712242 w 5082394"/>
              <a:gd name="connsiteY2" fmla="*/ 0 h 743860"/>
              <a:gd name="connsiteX3" fmla="*/ 5082394 w 5082394"/>
              <a:gd name="connsiteY3" fmla="*/ 743860 h 743860"/>
              <a:gd name="connsiteX4" fmla="*/ 0 w 5082394"/>
              <a:gd name="connsiteY4" fmla="*/ 743860 h 743860"/>
              <a:gd name="connsiteX0" fmla="*/ 0 w 5082394"/>
              <a:gd name="connsiteY0" fmla="*/ 743860 h 743860"/>
              <a:gd name="connsiteX1" fmla="*/ 3858418 w 5082394"/>
              <a:gd name="connsiteY1" fmla="*/ 8467 h 743860"/>
              <a:gd name="connsiteX2" fmla="*/ 4712242 w 5082394"/>
              <a:gd name="connsiteY2" fmla="*/ 0 h 743860"/>
              <a:gd name="connsiteX3" fmla="*/ 5082394 w 5082394"/>
              <a:gd name="connsiteY3" fmla="*/ 743860 h 743860"/>
              <a:gd name="connsiteX4" fmla="*/ 0 w 5082394"/>
              <a:gd name="connsiteY4" fmla="*/ 743860 h 743860"/>
              <a:gd name="connsiteX0" fmla="*/ 0 w 5082394"/>
              <a:gd name="connsiteY0" fmla="*/ 743860 h 743860"/>
              <a:gd name="connsiteX1" fmla="*/ 4125118 w 5082394"/>
              <a:gd name="connsiteY1" fmla="*/ 12700 h 743860"/>
              <a:gd name="connsiteX2" fmla="*/ 4712242 w 5082394"/>
              <a:gd name="connsiteY2" fmla="*/ 0 h 743860"/>
              <a:gd name="connsiteX3" fmla="*/ 5082394 w 5082394"/>
              <a:gd name="connsiteY3" fmla="*/ 743860 h 743860"/>
              <a:gd name="connsiteX4" fmla="*/ 0 w 5082394"/>
              <a:gd name="connsiteY4" fmla="*/ 743860 h 743860"/>
              <a:gd name="connsiteX0" fmla="*/ 0 w 5082394"/>
              <a:gd name="connsiteY0" fmla="*/ 743860 h 743860"/>
              <a:gd name="connsiteX1" fmla="*/ 4120884 w 5082394"/>
              <a:gd name="connsiteY1" fmla="*/ 4233 h 743860"/>
              <a:gd name="connsiteX2" fmla="*/ 4712242 w 5082394"/>
              <a:gd name="connsiteY2" fmla="*/ 0 h 743860"/>
              <a:gd name="connsiteX3" fmla="*/ 5082394 w 5082394"/>
              <a:gd name="connsiteY3" fmla="*/ 743860 h 743860"/>
              <a:gd name="connsiteX4" fmla="*/ 0 w 5082394"/>
              <a:gd name="connsiteY4" fmla="*/ 743860 h 743860"/>
              <a:gd name="connsiteX0" fmla="*/ 0 w 5082394"/>
              <a:gd name="connsiteY0" fmla="*/ 748093 h 748093"/>
              <a:gd name="connsiteX1" fmla="*/ 4120884 w 5082394"/>
              <a:gd name="connsiteY1" fmla="*/ 0 h 748093"/>
              <a:gd name="connsiteX2" fmla="*/ 4712242 w 5082394"/>
              <a:gd name="connsiteY2" fmla="*/ 4233 h 748093"/>
              <a:gd name="connsiteX3" fmla="*/ 5082394 w 5082394"/>
              <a:gd name="connsiteY3" fmla="*/ 748093 h 748093"/>
              <a:gd name="connsiteX4" fmla="*/ 0 w 5082394"/>
              <a:gd name="connsiteY4" fmla="*/ 748093 h 748093"/>
              <a:gd name="connsiteX0" fmla="*/ 0 w 5082394"/>
              <a:gd name="connsiteY0" fmla="*/ 762683 h 762683"/>
              <a:gd name="connsiteX1" fmla="*/ 4120884 w 5082394"/>
              <a:gd name="connsiteY1" fmla="*/ 14590 h 762683"/>
              <a:gd name="connsiteX2" fmla="*/ 4576776 w 5082394"/>
              <a:gd name="connsiteY2" fmla="*/ 0 h 762683"/>
              <a:gd name="connsiteX3" fmla="*/ 5082394 w 5082394"/>
              <a:gd name="connsiteY3" fmla="*/ 762683 h 762683"/>
              <a:gd name="connsiteX4" fmla="*/ 0 w 5082394"/>
              <a:gd name="connsiteY4" fmla="*/ 762683 h 762683"/>
              <a:gd name="connsiteX0" fmla="*/ 0 w 5082394"/>
              <a:gd name="connsiteY0" fmla="*/ 748093 h 748093"/>
              <a:gd name="connsiteX1" fmla="*/ 4120884 w 5082394"/>
              <a:gd name="connsiteY1" fmla="*/ 0 h 748093"/>
              <a:gd name="connsiteX2" fmla="*/ 4597942 w 5082394"/>
              <a:gd name="connsiteY2" fmla="*/ 13643 h 748093"/>
              <a:gd name="connsiteX3" fmla="*/ 5082394 w 5082394"/>
              <a:gd name="connsiteY3" fmla="*/ 748093 h 748093"/>
              <a:gd name="connsiteX4" fmla="*/ 0 w 5082394"/>
              <a:gd name="connsiteY4" fmla="*/ 748093 h 748093"/>
              <a:gd name="connsiteX0" fmla="*/ 0 w 5082394"/>
              <a:gd name="connsiteY0" fmla="*/ 734450 h 734450"/>
              <a:gd name="connsiteX1" fmla="*/ 4184384 w 5082394"/>
              <a:gd name="connsiteY1" fmla="*/ 473 h 734450"/>
              <a:gd name="connsiteX2" fmla="*/ 4597942 w 5082394"/>
              <a:gd name="connsiteY2" fmla="*/ 0 h 734450"/>
              <a:gd name="connsiteX3" fmla="*/ 5082394 w 5082394"/>
              <a:gd name="connsiteY3" fmla="*/ 734450 h 734450"/>
              <a:gd name="connsiteX4" fmla="*/ 0 w 5082394"/>
              <a:gd name="connsiteY4" fmla="*/ 734450 h 734450"/>
              <a:gd name="connsiteX0" fmla="*/ 0 w 5082394"/>
              <a:gd name="connsiteY0" fmla="*/ 734450 h 734450"/>
              <a:gd name="connsiteX1" fmla="*/ 4184384 w 5082394"/>
              <a:gd name="connsiteY1" fmla="*/ 473 h 734450"/>
              <a:gd name="connsiteX2" fmla="*/ 4614875 w 5082394"/>
              <a:gd name="connsiteY2" fmla="*/ 0 h 734450"/>
              <a:gd name="connsiteX3" fmla="*/ 5082394 w 5082394"/>
              <a:gd name="connsiteY3" fmla="*/ 734450 h 734450"/>
              <a:gd name="connsiteX4" fmla="*/ 0 w 5082394"/>
              <a:gd name="connsiteY4" fmla="*/ 734450 h 734450"/>
              <a:gd name="connsiteX0" fmla="*/ 0 w 5082394"/>
              <a:gd name="connsiteY0" fmla="*/ 734450 h 734450"/>
              <a:gd name="connsiteX1" fmla="*/ 4066561 w 5082394"/>
              <a:gd name="connsiteY1" fmla="*/ 3984 h 734450"/>
              <a:gd name="connsiteX2" fmla="*/ 4614875 w 5082394"/>
              <a:gd name="connsiteY2" fmla="*/ 0 h 734450"/>
              <a:gd name="connsiteX3" fmla="*/ 5082394 w 5082394"/>
              <a:gd name="connsiteY3" fmla="*/ 734450 h 734450"/>
              <a:gd name="connsiteX4" fmla="*/ 0 w 5082394"/>
              <a:gd name="connsiteY4" fmla="*/ 734450 h 734450"/>
              <a:gd name="connsiteX0" fmla="*/ 0 w 5082394"/>
              <a:gd name="connsiteY0" fmla="*/ 730939 h 730939"/>
              <a:gd name="connsiteX1" fmla="*/ 4066561 w 5082394"/>
              <a:gd name="connsiteY1" fmla="*/ 473 h 730939"/>
              <a:gd name="connsiteX2" fmla="*/ 4497052 w 5082394"/>
              <a:gd name="connsiteY2" fmla="*/ 0 h 730939"/>
              <a:gd name="connsiteX3" fmla="*/ 5082394 w 5082394"/>
              <a:gd name="connsiteY3" fmla="*/ 730939 h 730939"/>
              <a:gd name="connsiteX4" fmla="*/ 0 w 5082394"/>
              <a:gd name="connsiteY4" fmla="*/ 730939 h 730939"/>
              <a:gd name="connsiteX0" fmla="*/ 0 w 5082394"/>
              <a:gd name="connsiteY0" fmla="*/ 730466 h 730466"/>
              <a:gd name="connsiteX1" fmla="*/ 4066561 w 5082394"/>
              <a:gd name="connsiteY1" fmla="*/ 0 h 730466"/>
              <a:gd name="connsiteX2" fmla="*/ 4557862 w 5082394"/>
              <a:gd name="connsiteY2" fmla="*/ 33233 h 730466"/>
              <a:gd name="connsiteX3" fmla="*/ 5082394 w 5082394"/>
              <a:gd name="connsiteY3" fmla="*/ 730466 h 730466"/>
              <a:gd name="connsiteX4" fmla="*/ 0 w 5082394"/>
              <a:gd name="connsiteY4" fmla="*/ 730466 h 730466"/>
              <a:gd name="connsiteX0" fmla="*/ 0 w 5082394"/>
              <a:gd name="connsiteY0" fmla="*/ 730466 h 730466"/>
              <a:gd name="connsiteX1" fmla="*/ 4066561 w 5082394"/>
              <a:gd name="connsiteY1" fmla="*/ 0 h 730466"/>
              <a:gd name="connsiteX2" fmla="*/ 4557862 w 5082394"/>
              <a:gd name="connsiteY2" fmla="*/ 5144 h 730466"/>
              <a:gd name="connsiteX3" fmla="*/ 5082394 w 5082394"/>
              <a:gd name="connsiteY3" fmla="*/ 730466 h 730466"/>
              <a:gd name="connsiteX4" fmla="*/ 0 w 5082394"/>
              <a:gd name="connsiteY4" fmla="*/ 730466 h 730466"/>
              <a:gd name="connsiteX0" fmla="*/ 0 w 5082394"/>
              <a:gd name="connsiteY0" fmla="*/ 730466 h 730466"/>
              <a:gd name="connsiteX1" fmla="*/ 4178046 w 5082394"/>
              <a:gd name="connsiteY1" fmla="*/ 0 h 730466"/>
              <a:gd name="connsiteX2" fmla="*/ 4557862 w 5082394"/>
              <a:gd name="connsiteY2" fmla="*/ 5144 h 730466"/>
              <a:gd name="connsiteX3" fmla="*/ 5082394 w 5082394"/>
              <a:gd name="connsiteY3" fmla="*/ 730466 h 730466"/>
              <a:gd name="connsiteX4" fmla="*/ 0 w 5082394"/>
              <a:gd name="connsiteY4" fmla="*/ 730466 h 73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2394" h="730466">
                <a:moveTo>
                  <a:pt x="0" y="730466"/>
                </a:moveTo>
                <a:lnTo>
                  <a:pt x="4178046" y="0"/>
                </a:lnTo>
                <a:lnTo>
                  <a:pt x="4557862" y="5144"/>
                </a:lnTo>
                <a:lnTo>
                  <a:pt x="5082394" y="730466"/>
                </a:lnTo>
                <a:lnTo>
                  <a:pt x="0" y="730466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8AF1C8E2-E389-2373-57C6-648F952F1079}"/>
              </a:ext>
            </a:extLst>
          </p:cNvPr>
          <p:cNvSpPr/>
          <p:nvPr/>
        </p:nvSpPr>
        <p:spPr>
          <a:xfrm>
            <a:off x="6332444" y="1000038"/>
            <a:ext cx="5486400" cy="5204951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67" name="Chart 66">
            <a:extLst>
              <a:ext uri="{FF2B5EF4-FFF2-40B4-BE49-F238E27FC236}">
                <a16:creationId xmlns:a16="http://schemas.microsoft.com/office/drawing/2014/main" id="{02FB1927-7947-9928-4045-0CDBABBA72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0143268"/>
              </p:ext>
            </p:extLst>
          </p:nvPr>
        </p:nvGraphicFramePr>
        <p:xfrm>
          <a:off x="7704044" y="1744626"/>
          <a:ext cx="274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84675ED-E187-6740-7668-3E1130AFEA96}"/>
              </a:ext>
            </a:extLst>
          </p:cNvPr>
          <p:cNvCxnSpPr>
            <a:cxnSpLocks/>
          </p:cNvCxnSpPr>
          <p:nvPr/>
        </p:nvCxnSpPr>
        <p:spPr>
          <a:xfrm>
            <a:off x="6537598" y="1394638"/>
            <a:ext cx="507609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69C68DEC-7020-B7F0-3E52-F7FCCC2A9D99}"/>
              </a:ext>
            </a:extLst>
          </p:cNvPr>
          <p:cNvSpPr txBox="1"/>
          <p:nvPr/>
        </p:nvSpPr>
        <p:spPr>
          <a:xfrm>
            <a:off x="6593282" y="1082218"/>
            <a:ext cx="4964724" cy="307777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Breathe Right is the #1 Brand Among Consumers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695A2D7-4B53-BEA2-AF27-95BBFEE081F3}"/>
              </a:ext>
            </a:extLst>
          </p:cNvPr>
          <p:cNvSpPr/>
          <p:nvPr/>
        </p:nvSpPr>
        <p:spPr>
          <a:xfrm>
            <a:off x="6482866" y="4699524"/>
            <a:ext cx="5221742" cy="660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Breathe Right is the clear market leader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rgbClr val="1A3A6E"/>
                </a:solidFill>
                <a:latin typeface="Avenir Next LT Pro" panose="020B0504020202020204" pitchFamily="34" charset="0"/>
              </a:rPr>
              <a:t>92% aided awareness, 53% unaided awareness</a:t>
            </a:r>
            <a:r>
              <a:rPr lang="en-US" sz="1200" baseline="30000" dirty="0">
                <a:solidFill>
                  <a:srgbClr val="1A3A6E"/>
                </a:solidFill>
                <a:latin typeface="Avenir Next LT Pro" panose="020B0504020202020204" pitchFamily="34" charset="0"/>
              </a:rPr>
              <a:t>2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D39C6DFC-62D0-744F-88AF-3B69D48BB61C}"/>
              </a:ext>
            </a:extLst>
          </p:cNvPr>
          <p:cNvSpPr/>
          <p:nvPr/>
        </p:nvSpPr>
        <p:spPr bwMode="auto">
          <a:xfrm>
            <a:off x="920703" y="1470098"/>
            <a:ext cx="4650062" cy="496679"/>
          </a:xfrm>
          <a:prstGeom prst="roundRect">
            <a:avLst/>
          </a:prstGeom>
          <a:solidFill>
            <a:srgbClr val="DEEDF6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3DAEB865-4463-A59A-7FC3-BD7DCAAF762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13850"/>
          <a:stretch/>
        </p:blipFill>
        <p:spPr>
          <a:xfrm>
            <a:off x="1021640" y="1501796"/>
            <a:ext cx="502941" cy="433283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91DE87-6206-3172-808B-3BC3B35FEA7C}"/>
              </a:ext>
            </a:extLst>
          </p:cNvPr>
          <p:cNvSpPr/>
          <p:nvPr/>
        </p:nvSpPr>
        <p:spPr bwMode="gray">
          <a:xfrm>
            <a:off x="1767011" y="5840773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Deodorant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E6E8F-69BD-567D-5F19-5D60664EE484}"/>
              </a:ext>
            </a:extLst>
          </p:cNvPr>
          <p:cNvSpPr/>
          <p:nvPr/>
        </p:nvSpPr>
        <p:spPr bwMode="gray">
          <a:xfrm>
            <a:off x="1767011" y="3561447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Hair Care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493F6B-2E1D-3FCC-48B9-7CC99F937ED4}"/>
              </a:ext>
            </a:extLst>
          </p:cNvPr>
          <p:cNvSpPr/>
          <p:nvPr/>
        </p:nvSpPr>
        <p:spPr bwMode="gray">
          <a:xfrm>
            <a:off x="1767011" y="3941334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Nail Care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AFA10F-A80B-C387-AFE7-79209A9B8E35}"/>
              </a:ext>
            </a:extLst>
          </p:cNvPr>
          <p:cNvSpPr/>
          <p:nvPr/>
        </p:nvSpPr>
        <p:spPr bwMode="gray">
          <a:xfrm>
            <a:off x="1767011" y="4321221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Oral Care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5C95B0-99A7-E411-618F-4EB8C7CA90D5}"/>
              </a:ext>
            </a:extLst>
          </p:cNvPr>
          <p:cNvSpPr/>
          <p:nvPr/>
        </p:nvSpPr>
        <p:spPr bwMode="gray">
          <a:xfrm>
            <a:off x="1767011" y="5080995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Skin Care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E37D45-DC11-B231-EB91-698D487B7E8D}"/>
              </a:ext>
            </a:extLst>
          </p:cNvPr>
          <p:cNvSpPr/>
          <p:nvPr/>
        </p:nvSpPr>
        <p:spPr bwMode="gray">
          <a:xfrm>
            <a:off x="1767011" y="4701108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Pain Relief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357F1ED-0944-4339-442F-2BB4CE57F91F}"/>
              </a:ext>
            </a:extLst>
          </p:cNvPr>
          <p:cNvSpPr/>
          <p:nvPr/>
        </p:nvSpPr>
        <p:spPr bwMode="gray">
          <a:xfrm>
            <a:off x="1767011" y="5460882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VMS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258868F-7DA8-D475-A790-926856DAD488}"/>
              </a:ext>
            </a:extLst>
          </p:cNvPr>
          <p:cNvSpPr/>
          <p:nvPr/>
        </p:nvSpPr>
        <p:spPr bwMode="gray">
          <a:xfrm>
            <a:off x="1767011" y="3181560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Lip Care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33D568F-A7F9-94D6-340B-E62F52CA1F28}"/>
              </a:ext>
            </a:extLst>
          </p:cNvPr>
          <p:cNvSpPr/>
          <p:nvPr/>
        </p:nvSpPr>
        <p:spPr bwMode="gray">
          <a:xfrm>
            <a:off x="1767011" y="2421786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First Aid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9383F2A-6C8C-3587-EDD1-3E3DA8B69DB2}"/>
              </a:ext>
            </a:extLst>
          </p:cNvPr>
          <p:cNvSpPr/>
          <p:nvPr/>
        </p:nvSpPr>
        <p:spPr bwMode="gray">
          <a:xfrm>
            <a:off x="1767011" y="2801673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Facial Tissue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AE60619-E218-7275-9442-559506DFB0EC}"/>
              </a:ext>
            </a:extLst>
          </p:cNvPr>
          <p:cNvSpPr/>
          <p:nvPr/>
        </p:nvSpPr>
        <p:spPr bwMode="gray">
          <a:xfrm>
            <a:off x="1767825" y="2027546"/>
            <a:ext cx="1202794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Emergency Contraception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D5751FB-BE3F-7F9A-FF7E-E115AA2EC245}"/>
              </a:ext>
            </a:extLst>
          </p:cNvPr>
          <p:cNvSpPr/>
          <p:nvPr/>
        </p:nvSpPr>
        <p:spPr bwMode="gray">
          <a:xfrm>
            <a:off x="1767011" y="1587197"/>
            <a:ext cx="1202794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Nasal Strips</a:t>
            </a:r>
          </a:p>
        </p:txBody>
      </p:sp>
      <p:sp>
        <p:nvSpPr>
          <p:cNvPr id="9" name="Equals 8">
            <a:extLst>
              <a:ext uri="{FF2B5EF4-FFF2-40B4-BE49-F238E27FC236}">
                <a16:creationId xmlns:a16="http://schemas.microsoft.com/office/drawing/2014/main" id="{15B26718-5916-A8C4-3672-EFE82183C3D2}"/>
              </a:ext>
            </a:extLst>
          </p:cNvPr>
          <p:cNvSpPr/>
          <p:nvPr/>
        </p:nvSpPr>
        <p:spPr bwMode="auto">
          <a:xfrm>
            <a:off x="3387021" y="5890786"/>
            <a:ext cx="381427" cy="265735"/>
          </a:xfrm>
          <a:prstGeom prst="mathEqual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13" name="Equals 12">
            <a:extLst>
              <a:ext uri="{FF2B5EF4-FFF2-40B4-BE49-F238E27FC236}">
                <a16:creationId xmlns:a16="http://schemas.microsoft.com/office/drawing/2014/main" id="{7DA70549-F5BF-D686-1E79-21FD4D39F8D8}"/>
              </a:ext>
            </a:extLst>
          </p:cNvPr>
          <p:cNvSpPr/>
          <p:nvPr/>
        </p:nvSpPr>
        <p:spPr bwMode="auto">
          <a:xfrm>
            <a:off x="3387021" y="3611460"/>
            <a:ext cx="381427" cy="265735"/>
          </a:xfrm>
          <a:prstGeom prst="mathEqual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16" name="Equals 15">
            <a:extLst>
              <a:ext uri="{FF2B5EF4-FFF2-40B4-BE49-F238E27FC236}">
                <a16:creationId xmlns:a16="http://schemas.microsoft.com/office/drawing/2014/main" id="{E8C31CCA-A2C9-0440-33C6-452A658D5B35}"/>
              </a:ext>
            </a:extLst>
          </p:cNvPr>
          <p:cNvSpPr/>
          <p:nvPr/>
        </p:nvSpPr>
        <p:spPr bwMode="auto">
          <a:xfrm>
            <a:off x="3387021" y="3991347"/>
            <a:ext cx="381427" cy="265735"/>
          </a:xfrm>
          <a:prstGeom prst="mathEqual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20" name="Equals 19">
            <a:extLst>
              <a:ext uri="{FF2B5EF4-FFF2-40B4-BE49-F238E27FC236}">
                <a16:creationId xmlns:a16="http://schemas.microsoft.com/office/drawing/2014/main" id="{306F8D8F-FFD9-DA89-F083-8D8577104014}"/>
              </a:ext>
            </a:extLst>
          </p:cNvPr>
          <p:cNvSpPr/>
          <p:nvPr/>
        </p:nvSpPr>
        <p:spPr bwMode="auto">
          <a:xfrm>
            <a:off x="3387021" y="4371234"/>
            <a:ext cx="381427" cy="265735"/>
          </a:xfrm>
          <a:prstGeom prst="mathEqual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24" name="Equals 23">
            <a:extLst>
              <a:ext uri="{FF2B5EF4-FFF2-40B4-BE49-F238E27FC236}">
                <a16:creationId xmlns:a16="http://schemas.microsoft.com/office/drawing/2014/main" id="{8C2606E3-0C7B-0C89-9134-14FF5FF47273}"/>
              </a:ext>
            </a:extLst>
          </p:cNvPr>
          <p:cNvSpPr/>
          <p:nvPr/>
        </p:nvSpPr>
        <p:spPr bwMode="auto">
          <a:xfrm>
            <a:off x="3387021" y="5131008"/>
            <a:ext cx="381427" cy="265735"/>
          </a:xfrm>
          <a:prstGeom prst="mathEqual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28" name="Equals 27">
            <a:extLst>
              <a:ext uri="{FF2B5EF4-FFF2-40B4-BE49-F238E27FC236}">
                <a16:creationId xmlns:a16="http://schemas.microsoft.com/office/drawing/2014/main" id="{AED1BFAC-FEFE-69BF-87A2-13456DD9CC1D}"/>
              </a:ext>
            </a:extLst>
          </p:cNvPr>
          <p:cNvSpPr/>
          <p:nvPr/>
        </p:nvSpPr>
        <p:spPr bwMode="auto">
          <a:xfrm>
            <a:off x="3387021" y="4751121"/>
            <a:ext cx="381427" cy="265735"/>
          </a:xfrm>
          <a:prstGeom prst="mathEqual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32" name="Equals 31">
            <a:extLst>
              <a:ext uri="{FF2B5EF4-FFF2-40B4-BE49-F238E27FC236}">
                <a16:creationId xmlns:a16="http://schemas.microsoft.com/office/drawing/2014/main" id="{5FCC6377-8454-66B2-D228-82BD9F124892}"/>
              </a:ext>
            </a:extLst>
          </p:cNvPr>
          <p:cNvSpPr/>
          <p:nvPr/>
        </p:nvSpPr>
        <p:spPr bwMode="auto">
          <a:xfrm>
            <a:off x="3387021" y="5510895"/>
            <a:ext cx="381427" cy="265735"/>
          </a:xfrm>
          <a:prstGeom prst="mathEqual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38" name="Equals 37">
            <a:extLst>
              <a:ext uri="{FF2B5EF4-FFF2-40B4-BE49-F238E27FC236}">
                <a16:creationId xmlns:a16="http://schemas.microsoft.com/office/drawing/2014/main" id="{8C085DE6-5EEB-43F3-9C23-A9A672097613}"/>
              </a:ext>
            </a:extLst>
          </p:cNvPr>
          <p:cNvSpPr/>
          <p:nvPr/>
        </p:nvSpPr>
        <p:spPr bwMode="auto">
          <a:xfrm>
            <a:off x="3387021" y="3231573"/>
            <a:ext cx="381427" cy="265735"/>
          </a:xfrm>
          <a:prstGeom prst="mathEqual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41" name="Equals 40">
            <a:extLst>
              <a:ext uri="{FF2B5EF4-FFF2-40B4-BE49-F238E27FC236}">
                <a16:creationId xmlns:a16="http://schemas.microsoft.com/office/drawing/2014/main" id="{FA55FD54-C395-F7DD-79E5-6DFB377EB1DC}"/>
              </a:ext>
            </a:extLst>
          </p:cNvPr>
          <p:cNvSpPr/>
          <p:nvPr/>
        </p:nvSpPr>
        <p:spPr bwMode="auto">
          <a:xfrm>
            <a:off x="3387021" y="2471799"/>
            <a:ext cx="381427" cy="265735"/>
          </a:xfrm>
          <a:prstGeom prst="mathEqual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44" name="Equals 43">
            <a:extLst>
              <a:ext uri="{FF2B5EF4-FFF2-40B4-BE49-F238E27FC236}">
                <a16:creationId xmlns:a16="http://schemas.microsoft.com/office/drawing/2014/main" id="{5987C98C-36CB-F54A-9F1A-38BE346B56B2}"/>
              </a:ext>
            </a:extLst>
          </p:cNvPr>
          <p:cNvSpPr/>
          <p:nvPr/>
        </p:nvSpPr>
        <p:spPr bwMode="auto">
          <a:xfrm>
            <a:off x="3387021" y="2851686"/>
            <a:ext cx="381427" cy="265735"/>
          </a:xfrm>
          <a:prstGeom prst="mathEqual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AFAEAB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48" name="Equals 47">
            <a:extLst>
              <a:ext uri="{FF2B5EF4-FFF2-40B4-BE49-F238E27FC236}">
                <a16:creationId xmlns:a16="http://schemas.microsoft.com/office/drawing/2014/main" id="{FFDB628E-F9B1-E3EE-639D-D5D8BBDCBCBD}"/>
              </a:ext>
            </a:extLst>
          </p:cNvPr>
          <p:cNvSpPr/>
          <p:nvPr/>
        </p:nvSpPr>
        <p:spPr bwMode="auto">
          <a:xfrm>
            <a:off x="3387021" y="2077559"/>
            <a:ext cx="381427" cy="265735"/>
          </a:xfrm>
          <a:prstGeom prst="mathEqual">
            <a:avLst/>
          </a:prstGeom>
          <a:solidFill>
            <a:srgbClr val="BFBFBF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54" name="Equals 53">
            <a:extLst>
              <a:ext uri="{FF2B5EF4-FFF2-40B4-BE49-F238E27FC236}">
                <a16:creationId xmlns:a16="http://schemas.microsoft.com/office/drawing/2014/main" id="{B2B65B0F-3A4A-6D37-9323-F4C7ADFF20B0}"/>
              </a:ext>
            </a:extLst>
          </p:cNvPr>
          <p:cNvSpPr/>
          <p:nvPr/>
        </p:nvSpPr>
        <p:spPr bwMode="auto">
          <a:xfrm>
            <a:off x="3387021" y="1591489"/>
            <a:ext cx="381427" cy="265735"/>
          </a:xfrm>
          <a:prstGeom prst="mathEqual">
            <a:avLst/>
          </a:prstGeom>
          <a:solidFill>
            <a:schemeClr val="accent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20DACB-AC0D-6A62-2D7B-6BF7E6F27D9D}"/>
              </a:ext>
            </a:extLst>
          </p:cNvPr>
          <p:cNvSpPr/>
          <p:nvPr/>
        </p:nvSpPr>
        <p:spPr bwMode="gray">
          <a:xfrm>
            <a:off x="4368999" y="5886493"/>
            <a:ext cx="1202794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None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EC42E6-988A-1A37-1D98-A0772FA7E471}"/>
              </a:ext>
            </a:extLst>
          </p:cNvPr>
          <p:cNvSpPr/>
          <p:nvPr/>
        </p:nvSpPr>
        <p:spPr bwMode="gray">
          <a:xfrm>
            <a:off x="4368999" y="3607167"/>
            <a:ext cx="1202794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None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C1F442-624D-870B-F13B-B057E9F6C7CD}"/>
              </a:ext>
            </a:extLst>
          </p:cNvPr>
          <p:cNvSpPr/>
          <p:nvPr/>
        </p:nvSpPr>
        <p:spPr bwMode="gray">
          <a:xfrm>
            <a:off x="4368999" y="3987054"/>
            <a:ext cx="1202794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None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7405CE-C3D2-AC34-4F55-D32441C4DFFA}"/>
              </a:ext>
            </a:extLst>
          </p:cNvPr>
          <p:cNvSpPr/>
          <p:nvPr/>
        </p:nvSpPr>
        <p:spPr bwMode="gray">
          <a:xfrm>
            <a:off x="4368999" y="4366941"/>
            <a:ext cx="1202794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None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798510-7859-46D4-6C65-E2A451BCE73F}"/>
              </a:ext>
            </a:extLst>
          </p:cNvPr>
          <p:cNvSpPr/>
          <p:nvPr/>
        </p:nvSpPr>
        <p:spPr bwMode="gray">
          <a:xfrm>
            <a:off x="4368999" y="5126715"/>
            <a:ext cx="1202794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None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999417-E833-E922-917C-2868A7555DDD}"/>
              </a:ext>
            </a:extLst>
          </p:cNvPr>
          <p:cNvSpPr/>
          <p:nvPr/>
        </p:nvSpPr>
        <p:spPr bwMode="gray">
          <a:xfrm>
            <a:off x="4368999" y="4746828"/>
            <a:ext cx="1202794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None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2DE7874-5D7F-57E9-1DE5-A0D2888BBC56}"/>
              </a:ext>
            </a:extLst>
          </p:cNvPr>
          <p:cNvSpPr/>
          <p:nvPr/>
        </p:nvSpPr>
        <p:spPr bwMode="gray">
          <a:xfrm>
            <a:off x="4368999" y="5506602"/>
            <a:ext cx="1202794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AFAEAB"/>
                </a:solidFill>
                <a:effectLst/>
                <a:uLnTx/>
                <a:uFillTx/>
                <a:latin typeface="Avenir Next LT Pro" panose="020B0504020202020204" pitchFamily="34" charset="0"/>
                <a:ea typeface="ヒラギノ角ゴ Pro W3" pitchFamily="124" charset="-128"/>
                <a:cs typeface="+mn-cs"/>
              </a:rPr>
              <a:t>None</a:t>
            </a:r>
          </a:p>
        </p:txBody>
      </p:sp>
      <p:pic>
        <p:nvPicPr>
          <p:cNvPr id="55" name="Picture 54" descr="A close-up of a logo&#10;&#10;Description automatically generated">
            <a:extLst>
              <a:ext uri="{FF2B5EF4-FFF2-40B4-BE49-F238E27FC236}">
                <a16:creationId xmlns:a16="http://schemas.microsoft.com/office/drawing/2014/main" id="{D968AF76-A8D5-60AD-9F04-2800EBAEFC5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993" t="8977" r="10724" b="16455"/>
          <a:stretch/>
        </p:blipFill>
        <p:spPr>
          <a:xfrm>
            <a:off x="4685025" y="2018913"/>
            <a:ext cx="570742" cy="383026"/>
          </a:xfrm>
          <a:prstGeom prst="rect">
            <a:avLst/>
          </a:prstGeom>
        </p:spPr>
      </p:pic>
      <p:pic>
        <p:nvPicPr>
          <p:cNvPr id="56" name="Picture 4" descr="ChapStick logo and symbol, meaning, history, PNG">
            <a:extLst>
              <a:ext uri="{FF2B5EF4-FFF2-40B4-BE49-F238E27FC236}">
                <a16:creationId xmlns:a16="http://schemas.microsoft.com/office/drawing/2014/main" id="{17A3EEB7-CA93-9EEF-7242-D98DE389C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301" y="3229761"/>
            <a:ext cx="432190" cy="26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Band-Aid logo and symbol, meaning, history, PNG">
            <a:extLst>
              <a:ext uri="{FF2B5EF4-FFF2-40B4-BE49-F238E27FC236}">
                <a16:creationId xmlns:a16="http://schemas.microsoft.com/office/drawing/2014/main" id="{CC1768E5-CACA-23BB-11B6-4B980ABEDA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5" b="23500"/>
          <a:stretch/>
        </p:blipFill>
        <p:spPr bwMode="auto">
          <a:xfrm>
            <a:off x="4686090" y="2512627"/>
            <a:ext cx="568613" cy="18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Kleenex Logo, symbol, meaning, history, PNG, brand">
            <a:extLst>
              <a:ext uri="{FF2B5EF4-FFF2-40B4-BE49-F238E27FC236}">
                <a16:creationId xmlns:a16="http://schemas.microsoft.com/office/drawing/2014/main" id="{0C4066C8-6AE9-574F-CF0C-DBA21CB2D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349" y="2845086"/>
            <a:ext cx="498095" cy="278935"/>
          </a:xfrm>
          <a:prstGeom prst="rect">
            <a:avLst/>
          </a:prstGeom>
          <a:noFill/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A83F5622-E0CF-25BA-7C25-597DC28360F1}"/>
              </a:ext>
            </a:extLst>
          </p:cNvPr>
          <p:cNvSpPr txBox="1"/>
          <p:nvPr/>
        </p:nvSpPr>
        <p:spPr>
          <a:xfrm>
            <a:off x="8629210" y="2746247"/>
            <a:ext cx="892869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64%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Market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Share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1</a:t>
            </a:r>
          </a:p>
        </p:txBody>
      </p:sp>
      <p:pic>
        <p:nvPicPr>
          <p:cNvPr id="125" name="Picture 12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217398B9-BD64-4829-7362-ACC74C8B6E3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855" y="2866866"/>
            <a:ext cx="936620" cy="498720"/>
          </a:xfrm>
          <a:prstGeom prst="rect">
            <a:avLst/>
          </a:prstGeom>
        </p:spPr>
      </p:pic>
      <p:pic>
        <p:nvPicPr>
          <p:cNvPr id="74" name="Graphic 73" descr="Lips outline">
            <a:extLst>
              <a:ext uri="{FF2B5EF4-FFF2-40B4-BE49-F238E27FC236}">
                <a16:creationId xmlns:a16="http://schemas.microsoft.com/office/drawing/2014/main" id="{0939838D-A160-43F9-0A9B-9081D6F985ED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38127" y="3136807"/>
            <a:ext cx="469966" cy="469966"/>
          </a:xfrm>
          <a:prstGeom prst="rect">
            <a:avLst/>
          </a:prstGeom>
        </p:spPr>
      </p:pic>
      <p:pic>
        <p:nvPicPr>
          <p:cNvPr id="128" name="Picture 127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B7C7CBA-097C-567B-920F-9125E2102DF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613" y="1563605"/>
            <a:ext cx="581567" cy="309665"/>
          </a:xfrm>
          <a:prstGeom prst="rect">
            <a:avLst/>
          </a:prstGeom>
        </p:spPr>
      </p:pic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CC56018-D7ED-B398-1884-D34CC738B951}"/>
              </a:ext>
            </a:extLst>
          </p:cNvPr>
          <p:cNvCxnSpPr>
            <a:cxnSpLocks/>
          </p:cNvCxnSpPr>
          <p:nvPr/>
        </p:nvCxnSpPr>
        <p:spPr>
          <a:xfrm>
            <a:off x="816631" y="1394638"/>
            <a:ext cx="473604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4B8DB692-E73C-1439-C3CC-CA56832398EC}"/>
              </a:ext>
            </a:extLst>
          </p:cNvPr>
          <p:cNvSpPr txBox="1"/>
          <p:nvPr/>
        </p:nvSpPr>
        <p:spPr>
          <a:xfrm>
            <a:off x="1056067" y="1082218"/>
            <a:ext cx="425717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Few Categories are Defined by a Single Brand</a:t>
            </a:r>
          </a:p>
        </p:txBody>
      </p:sp>
      <p:pic>
        <p:nvPicPr>
          <p:cNvPr id="34" name="Picture 33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E68289E-DA84-A963-93CD-7D03297CFEC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140" y="198555"/>
            <a:ext cx="851473" cy="4533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4BA4C8-7B80-5513-98BE-11875AE8B8E3}"/>
              </a:ext>
            </a:extLst>
          </p:cNvPr>
          <p:cNvSpPr txBox="1"/>
          <p:nvPr/>
        </p:nvSpPr>
        <p:spPr>
          <a:xfrm>
            <a:off x="5386511" y="6471682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81515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3400394-F57B-F879-9A55-F38EE64DAEF2}"/>
              </a:ext>
            </a:extLst>
          </p:cNvPr>
          <p:cNvSpPr/>
          <p:nvPr/>
        </p:nvSpPr>
        <p:spPr>
          <a:xfrm>
            <a:off x="6187843" y="4887946"/>
            <a:ext cx="5838104" cy="1366769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E98E6B3-4301-021C-56AF-23F58C29EB95}"/>
              </a:ext>
            </a:extLst>
          </p:cNvPr>
          <p:cNvSpPr/>
          <p:nvPr/>
        </p:nvSpPr>
        <p:spPr>
          <a:xfrm>
            <a:off x="6187843" y="1048679"/>
            <a:ext cx="5838104" cy="3697210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FBC2957-1957-9E2D-E8DD-E00B96D17425}"/>
              </a:ext>
            </a:extLst>
          </p:cNvPr>
          <p:cNvSpPr/>
          <p:nvPr/>
        </p:nvSpPr>
        <p:spPr>
          <a:xfrm>
            <a:off x="517757" y="1048679"/>
            <a:ext cx="5486400" cy="5204951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5C99A-EBC1-777D-4319-1B789CE6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Physics, Powerful Claims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0CE306-8F44-1E4B-BF5D-D68E731DF3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3075" y="6373813"/>
            <a:ext cx="10115550" cy="457200"/>
          </a:xfrm>
        </p:spPr>
        <p:txBody>
          <a:bodyPr numCol="2"/>
          <a:lstStyle/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chemeClr val="tx1"/>
                </a:solidFill>
                <a:ea typeface="STKaiti"/>
              </a:rPr>
              <a:t>Seto-Poon (1999)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chemeClr val="tx1"/>
                </a:solidFill>
                <a:ea typeface="STKaiti"/>
              </a:rPr>
              <a:t>2025 </a:t>
            </a:r>
            <a:r>
              <a:rPr lang="en-US" dirty="0" err="1">
                <a:solidFill>
                  <a:schemeClr val="tx1"/>
                </a:solidFill>
                <a:ea typeface="STKaiti"/>
              </a:rPr>
              <a:t>SleepScore</a:t>
            </a:r>
            <a:r>
              <a:rPr lang="en-US" dirty="0">
                <a:solidFill>
                  <a:schemeClr val="tx1"/>
                </a:solidFill>
                <a:ea typeface="STKaiti"/>
              </a:rPr>
              <a:t> Lab study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A5C1BD-DBBB-67F2-BF21-5E2AB5282B3F}"/>
              </a:ext>
            </a:extLst>
          </p:cNvPr>
          <p:cNvSpPr/>
          <p:nvPr/>
        </p:nvSpPr>
        <p:spPr>
          <a:xfrm>
            <a:off x="6507804" y="2259079"/>
            <a:ext cx="1779094" cy="907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A3668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Increases Airflow by Up to 31%</a:t>
            </a:r>
            <a:r>
              <a:rPr kumimoji="0" lang="en-US" sz="1100" b="1" i="0" u="none" strike="noStrike" kern="1200" cap="none" spc="0" normalizeH="0" baseline="3000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1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A3668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 for Instant Nasal Congestion Relief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241D7C-4E1C-5313-E961-2962E97EA985}"/>
              </a:ext>
            </a:extLst>
          </p:cNvPr>
          <p:cNvSpPr/>
          <p:nvPr/>
        </p:nvSpPr>
        <p:spPr>
          <a:xfrm>
            <a:off x="8498341" y="2259079"/>
            <a:ext cx="1617358" cy="907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668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Up to 12 Hours of Continuous Relief</a:t>
            </a:r>
            <a:endParaRPr kumimoji="0" lang="en-US" sz="1100" b="1" i="0" u="none" strike="noStrike" kern="1200" cap="none" spc="0" normalizeH="0" baseline="30000" noProof="0">
              <a:ln>
                <a:noFill/>
              </a:ln>
              <a:solidFill>
                <a:srgbClr val="1A3668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0EC94C-AE7F-F77D-4295-B919FBF013AE}"/>
              </a:ext>
            </a:extLst>
          </p:cNvPr>
          <p:cNvSpPr/>
          <p:nvPr/>
        </p:nvSpPr>
        <p:spPr>
          <a:xfrm>
            <a:off x="10329548" y="2259079"/>
            <a:ext cx="1617358" cy="907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668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Helps You Breathe More Comfortably</a:t>
            </a:r>
            <a:endParaRPr kumimoji="0" lang="en-US" sz="1100" b="1" i="0" u="none" strike="noStrike" kern="1200" cap="none" spc="0" normalizeH="0" baseline="30000" noProof="0">
              <a:ln>
                <a:noFill/>
              </a:ln>
              <a:solidFill>
                <a:srgbClr val="1A3668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ECEF1D-47A8-51E6-8801-9257AE926E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3EDF9"/>
              </a:clrFrom>
              <a:clrTo>
                <a:srgbClr val="E3EDF9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979" t="18809" r="2674" b="10407"/>
          <a:stretch>
            <a:fillRect/>
          </a:stretch>
        </p:blipFill>
        <p:spPr>
          <a:xfrm>
            <a:off x="6768701" y="1669624"/>
            <a:ext cx="1257300" cy="5518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CEAB84-5F98-2B46-B65E-A632F689120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775" b="7733"/>
          <a:stretch>
            <a:fillRect/>
          </a:stretch>
        </p:blipFill>
        <p:spPr>
          <a:xfrm>
            <a:off x="8906286" y="1484454"/>
            <a:ext cx="899015" cy="7314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1F95D-9812-6239-84A4-70AC6410A74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527" t="24023" r="9851" b="13917"/>
          <a:stretch>
            <a:fillRect/>
          </a:stretch>
        </p:blipFill>
        <p:spPr>
          <a:xfrm>
            <a:off x="10668562" y="1669624"/>
            <a:ext cx="939329" cy="53090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85FE4D-B672-FF1F-3101-5CEE95B6F328}"/>
              </a:ext>
            </a:extLst>
          </p:cNvPr>
          <p:cNvSpPr>
            <a:spLocks/>
          </p:cNvSpPr>
          <p:nvPr/>
        </p:nvSpPr>
        <p:spPr bwMode="auto">
          <a:xfrm>
            <a:off x="8668385" y="3738537"/>
            <a:ext cx="1920240" cy="755703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fontAlgn="base"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79% of Breathe Right Consumers Reported Sleeping Better</a:t>
            </a:r>
            <a:r>
              <a:rPr kumimoji="0" lang="en-US" sz="1100" b="1" i="0" u="none" strike="noStrike" kern="1200" cap="none" spc="0" normalizeH="0" baseline="3000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2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33F91F-8E5E-88B2-5051-0C6858D241D5}"/>
              </a:ext>
            </a:extLst>
          </p:cNvPr>
          <p:cNvSpPr>
            <a:spLocks/>
          </p:cNvSpPr>
          <p:nvPr/>
        </p:nvSpPr>
        <p:spPr bwMode="auto">
          <a:xfrm>
            <a:off x="6655862" y="3858167"/>
            <a:ext cx="1920240" cy="755703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fontAlgn="base"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80% of Breathe Right Consumers Reported </a:t>
            </a:r>
            <a:r>
              <a:rPr lang="en-US" sz="1100" b="1" dirty="0">
                <a:solidFill>
                  <a:srgbClr val="1A3A6E"/>
                </a:solidFill>
                <a:latin typeface="Avenir Next LT Pro" panose="020B0504020202020204" pitchFamily="34" charset="0"/>
                <a:ea typeface="STKaiti"/>
              </a:rPr>
              <a:t>Relief from Nighttime Nasal Congestion</a:t>
            </a:r>
            <a:r>
              <a:rPr lang="en-US" sz="1100" b="1" baseline="30000" dirty="0">
                <a:solidFill>
                  <a:srgbClr val="1A3A6E"/>
                </a:solidFill>
                <a:latin typeface="Avenir Next LT Pro" panose="020B0504020202020204" pitchFamily="34" charset="0"/>
                <a:ea typeface="STKaiti"/>
              </a:rPr>
              <a:t>2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F5D749-C5D9-147A-A2A0-CB2DF822E1B7}"/>
              </a:ext>
            </a:extLst>
          </p:cNvPr>
          <p:cNvSpPr txBox="1"/>
          <p:nvPr/>
        </p:nvSpPr>
        <p:spPr>
          <a:xfrm>
            <a:off x="7197441" y="1148902"/>
            <a:ext cx="3878562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accent1"/>
                </a:solidFill>
              </a:rPr>
              <a:t>Breathe Better, Sleep Better.  Anytime, Anywhere.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6E7009-8FDE-DDA0-62E6-659FC17CF004}"/>
              </a:ext>
            </a:extLst>
          </p:cNvPr>
          <p:cNvSpPr txBox="1"/>
          <p:nvPr/>
        </p:nvSpPr>
        <p:spPr>
          <a:xfrm>
            <a:off x="7704988" y="5038557"/>
            <a:ext cx="2577500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accent1"/>
                </a:solidFill>
              </a:rPr>
              <a:t>Proprietary Material Technology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F5D24E6-51C0-4A42-6A1A-979AB86B9F1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78578" y="3042363"/>
            <a:ext cx="917009" cy="8302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A80272F-9626-1B39-8A2A-09CA0C597385}"/>
              </a:ext>
            </a:extLst>
          </p:cNvPr>
          <p:cNvSpPr>
            <a:spLocks/>
          </p:cNvSpPr>
          <p:nvPr/>
        </p:nvSpPr>
        <p:spPr bwMode="auto">
          <a:xfrm>
            <a:off x="10588625" y="3560157"/>
            <a:ext cx="1920240" cy="755703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100% Drug-Free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A4F461-5DF0-9F2A-5C91-7F420E3D5477}"/>
              </a:ext>
            </a:extLst>
          </p:cNvPr>
          <p:cNvSpPr>
            <a:spLocks/>
          </p:cNvSpPr>
          <p:nvPr/>
        </p:nvSpPr>
        <p:spPr bwMode="auto">
          <a:xfrm>
            <a:off x="8503669" y="5341816"/>
            <a:ext cx="1958069" cy="755703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The Only Nasal Strip that Uses 3M Adhesive</a:t>
            </a:r>
          </a:p>
        </p:txBody>
      </p:sp>
      <p:pic>
        <p:nvPicPr>
          <p:cNvPr id="23" name="Picture 2" descr="logo">
            <a:extLst>
              <a:ext uri="{FF2B5EF4-FFF2-40B4-BE49-F238E27FC236}">
                <a16:creationId xmlns:a16="http://schemas.microsoft.com/office/drawing/2014/main" id="{940C0010-9BC6-02CA-8F89-506A2EC74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96B5CD">
                  <a:alpha val="92941"/>
                </a:srgbClr>
              </a:clrFrom>
              <a:clrTo>
                <a:srgbClr val="96B5C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046" y="5570125"/>
            <a:ext cx="622966" cy="32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BR_15_Demo">
            <a:hlinkClick r:id="" action="ppaction://media"/>
            <a:extLst>
              <a:ext uri="{FF2B5EF4-FFF2-40B4-BE49-F238E27FC236}">
                <a16:creationId xmlns:a16="http://schemas.microsoft.com/office/drawing/2014/main" id="{843E13C4-B8F3-07D6-5950-4B7E1981AB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3085" y="2087132"/>
            <a:ext cx="4950517" cy="27846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BEE9C0-0584-7668-1F63-258D2EF089D5}"/>
              </a:ext>
            </a:extLst>
          </p:cNvPr>
          <p:cNvSpPr txBox="1"/>
          <p:nvPr/>
        </p:nvSpPr>
        <p:spPr>
          <a:xfrm>
            <a:off x="1055266" y="1207455"/>
            <a:ext cx="4475584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accent1"/>
                </a:solidFill>
              </a:rPr>
              <a:t>Gently Lifts and Opens the Nose to Increase Nasal Airflow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1960442-E804-3FCF-214B-E23FA94BA766}"/>
              </a:ext>
            </a:extLst>
          </p:cNvPr>
          <p:cNvCxnSpPr>
            <a:cxnSpLocks/>
          </p:cNvCxnSpPr>
          <p:nvPr/>
        </p:nvCxnSpPr>
        <p:spPr>
          <a:xfrm>
            <a:off x="794808" y="1497967"/>
            <a:ext cx="473604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276DF5D-137E-3B9C-1D87-C12BEFE0937A}"/>
              </a:ext>
            </a:extLst>
          </p:cNvPr>
          <p:cNvCxnSpPr>
            <a:cxnSpLocks/>
          </p:cNvCxnSpPr>
          <p:nvPr/>
        </p:nvCxnSpPr>
        <p:spPr>
          <a:xfrm>
            <a:off x="6768701" y="1425901"/>
            <a:ext cx="473604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F0C6BA7-B251-E745-145F-1DAA673B99DC}"/>
              </a:ext>
            </a:extLst>
          </p:cNvPr>
          <p:cNvCxnSpPr>
            <a:cxnSpLocks/>
          </p:cNvCxnSpPr>
          <p:nvPr/>
        </p:nvCxnSpPr>
        <p:spPr>
          <a:xfrm>
            <a:off x="7704988" y="5315556"/>
            <a:ext cx="2577500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E5C3767-59D2-ED51-B392-B3C537F30AD4}"/>
              </a:ext>
            </a:extLst>
          </p:cNvPr>
          <p:cNvSpPr txBox="1"/>
          <p:nvPr/>
        </p:nvSpPr>
        <p:spPr>
          <a:xfrm>
            <a:off x="2018660" y="1511481"/>
            <a:ext cx="2585836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l"/>
            <a:r>
              <a:rPr lang="en-US" sz="1400" b="1" dirty="0">
                <a:solidFill>
                  <a:srgbClr val="1F497D"/>
                </a:solidFill>
              </a:rPr>
              <a:t>For Nasal Congestion Relief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3A75FAA-E9E8-DBB4-C1CE-EB3BF3500427}"/>
              </a:ext>
            </a:extLst>
          </p:cNvPr>
          <p:cNvSpPr txBox="1"/>
          <p:nvPr/>
        </p:nvSpPr>
        <p:spPr>
          <a:xfrm>
            <a:off x="5386511" y="6471682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CONFIDENTIAL</a:t>
            </a:r>
          </a:p>
        </p:txBody>
      </p:sp>
      <p:pic>
        <p:nvPicPr>
          <p:cNvPr id="30" name="Picture 2" descr="Product Validation and Evaluation | Sleep.ai">
            <a:extLst>
              <a:ext uri="{FF2B5EF4-FFF2-40B4-BE49-F238E27FC236}">
                <a16:creationId xmlns:a16="http://schemas.microsoft.com/office/drawing/2014/main" id="{A8C64D29-CCB5-2D0A-11A3-6C1F32CB5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681" y="3124712"/>
            <a:ext cx="712436" cy="7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Product Validation and Evaluation | Sleep.ai">
            <a:extLst>
              <a:ext uri="{FF2B5EF4-FFF2-40B4-BE49-F238E27FC236}">
                <a16:creationId xmlns:a16="http://schemas.microsoft.com/office/drawing/2014/main" id="{5DB1FF8C-74ED-500B-3A38-562E13789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224" y="3130670"/>
            <a:ext cx="712436" cy="7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22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35F4F-2820-9F58-0EEB-6D6A06D13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F306E0C-3AD4-9061-4881-E1C26FCDA8E8}"/>
              </a:ext>
            </a:extLst>
          </p:cNvPr>
          <p:cNvSpPr/>
          <p:nvPr/>
        </p:nvSpPr>
        <p:spPr>
          <a:xfrm>
            <a:off x="4754119" y="978287"/>
            <a:ext cx="6448424" cy="5303598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C27FB7-8722-51CC-D2ED-FC1587025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Breathe Right is the Better Breathing Authority with Accelerating U.S. &amp; International Growth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29AA7-AB1A-95F8-468F-138F329CB1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numCol="2"/>
          <a:lstStyle/>
          <a:p>
            <a:r>
              <a:rPr lang="en-US" dirty="0"/>
              <a:t>Source: Trident strategy materials, Numerator, </a:t>
            </a:r>
            <a:r>
              <a:rPr lang="en-US" dirty="0" err="1"/>
              <a:t>Circana</a:t>
            </a:r>
            <a:r>
              <a:rPr lang="en-US" dirty="0"/>
              <a:t> IRI</a:t>
            </a:r>
          </a:p>
          <a:p>
            <a:pPr marL="228600" indent="-228600">
              <a:buAutoNum type="arabicPeriod"/>
            </a:pPr>
            <a:r>
              <a:rPr lang="en-US" dirty="0"/>
              <a:t>2023-L52W ended 10/5/25 unit sales CAGR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chemeClr val="tx1"/>
                </a:solidFill>
                <a:ea typeface="STKaiti"/>
              </a:rPr>
              <a:t>2025E Net Sales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chemeClr val="tx1"/>
                </a:solidFill>
                <a:ea typeface="STKaiti"/>
              </a:rPr>
              <a:t>Insert source</a:t>
            </a:r>
          </a:p>
          <a:p>
            <a:pPr marL="228600" indent="-228600">
              <a:buFont typeface="Arial" panose="020B0604020202020204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ea typeface="STKaiti"/>
              </a:rPr>
              <a:t>Circana</a:t>
            </a:r>
            <a:r>
              <a:rPr lang="en-US" dirty="0">
                <a:solidFill>
                  <a:schemeClr val="tx1"/>
                </a:solidFill>
                <a:ea typeface="STKaiti"/>
              </a:rPr>
              <a:t> US retail $ sales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4D43C9-4074-9644-62F6-27D6E93E6C5C}"/>
              </a:ext>
            </a:extLst>
          </p:cNvPr>
          <p:cNvSpPr txBox="1"/>
          <p:nvPr/>
        </p:nvSpPr>
        <p:spPr>
          <a:xfrm>
            <a:off x="862319" y="5157391"/>
            <a:ext cx="30554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+mn-cs"/>
              </a:rPr>
              <a:t>The Wellness-Enhancing Magic</a:t>
            </a:r>
            <a:b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+mn-cs"/>
              </a:rPr>
            </a:b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Calibri" panose="020F0502020204030204" pitchFamily="34" charset="0"/>
                <a:cs typeface="+mn-cs"/>
              </a:rPr>
              <a:t>of Better Breathing</a:t>
            </a:r>
            <a:endParaRPr kumimoji="0" lang="en-US" sz="11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venir Next LT Pro" panose="020B0504020202020204" pitchFamily="34" charset="0"/>
              <a:ea typeface="ヒラギノ角ゴ Pro W3" pitchFamily="124" charset="-128"/>
              <a:cs typeface="+mn-cs"/>
            </a:endParaRP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28B89FD4-19D2-0820-ABF2-49E941082B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0115700"/>
              </p:ext>
            </p:extLst>
          </p:nvPr>
        </p:nvGraphicFramePr>
        <p:xfrm>
          <a:off x="4933675" y="1888255"/>
          <a:ext cx="6268867" cy="370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" name="Rectangle 49">
            <a:extLst>
              <a:ext uri="{FF2B5EF4-FFF2-40B4-BE49-F238E27FC236}">
                <a16:creationId xmlns:a16="http://schemas.microsoft.com/office/drawing/2014/main" id="{3CB94A70-4439-4A6E-F01C-FC847D0A3BCE}"/>
              </a:ext>
            </a:extLst>
          </p:cNvPr>
          <p:cNvSpPr/>
          <p:nvPr/>
        </p:nvSpPr>
        <p:spPr>
          <a:xfrm>
            <a:off x="5342547" y="3342635"/>
            <a:ext cx="1145335" cy="277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88CC1"/>
                </a:solidFill>
                <a:effectLst/>
                <a:uLnTx/>
                <a:uFillTx/>
                <a:latin typeface="+mj-lt"/>
                <a:ea typeface="+mn-ea"/>
                <a:cs typeface="Canaccord Effra" panose="020B0603020203020204" pitchFamily="34" charset="0"/>
              </a:rPr>
              <a:t>International</a:t>
            </a:r>
            <a:endParaRPr kumimoji="0" lang="en-US" sz="1100" b="1" i="0" u="none" strike="noStrike" kern="1200" cap="none" spc="0" normalizeH="0" baseline="30000" noProof="0" dirty="0">
              <a:ln>
                <a:noFill/>
              </a:ln>
              <a:solidFill>
                <a:srgbClr val="488CC1"/>
              </a:solidFill>
              <a:effectLst/>
              <a:uLnTx/>
              <a:uFillTx/>
              <a:latin typeface="+mj-lt"/>
              <a:ea typeface="+mn-ea"/>
              <a:cs typeface="Canaccord Effra" panose="020B0603020203020204" pitchFamily="34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D020E856-B2B4-0E0C-2B08-925212AC3BC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82879" y="3591820"/>
            <a:ext cx="317334" cy="3071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</p:pic>
      <p:pic>
        <p:nvPicPr>
          <p:cNvPr id="20" name="Picture 19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CE8866A9-C53D-7163-0C3C-B348DF59F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140" y="198555"/>
            <a:ext cx="851473" cy="45338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BD27DFC-7943-1044-459E-1903A09B30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2" t="462" r="6956" b="-462"/>
          <a:stretch>
            <a:fillRect/>
          </a:stretch>
        </p:blipFill>
        <p:spPr>
          <a:xfrm>
            <a:off x="1050346" y="1196429"/>
            <a:ext cx="2679410" cy="266564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9B309347-FA83-8F26-06EB-1247FC3E79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05" y="4101100"/>
            <a:ext cx="1659280" cy="883513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26C02367-F8E9-5227-F0E8-0E13E0BEFA8E}"/>
              </a:ext>
            </a:extLst>
          </p:cNvPr>
          <p:cNvSpPr/>
          <p:nvPr/>
        </p:nvSpPr>
        <p:spPr>
          <a:xfrm>
            <a:off x="9728249" y="3230394"/>
            <a:ext cx="534307" cy="277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+mj-lt"/>
                <a:ea typeface="+mn-ea"/>
                <a:cs typeface="Canaccord Effra" panose="020B0603020203020204" pitchFamily="34" charset="0"/>
              </a:rPr>
              <a:t>U.S.</a:t>
            </a:r>
            <a:endParaRPr kumimoji="0" lang="en-US" sz="1100" b="1" i="0" u="none" strike="noStrike" kern="1200" cap="none" spc="0" normalizeH="0" baseline="30000" noProof="0" dirty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+mj-lt"/>
              <a:ea typeface="+mn-ea"/>
              <a:cs typeface="Canaccord Effra" panose="020B0603020203020204" pitchFamily="34" charset="0"/>
            </a:endParaRPr>
          </a:p>
        </p:txBody>
      </p:sp>
      <p:sp>
        <p:nvSpPr>
          <p:cNvPr id="122" name="Rounded Rectangle 29">
            <a:extLst>
              <a:ext uri="{FF2B5EF4-FFF2-40B4-BE49-F238E27FC236}">
                <a16:creationId xmlns:a16="http://schemas.microsoft.com/office/drawing/2014/main" id="{D2B99444-228A-DB32-A4A9-65E99E2629CC}"/>
              </a:ext>
            </a:extLst>
          </p:cNvPr>
          <p:cNvSpPr/>
          <p:nvPr/>
        </p:nvSpPr>
        <p:spPr bwMode="auto">
          <a:xfrm>
            <a:off x="4874820" y="3923852"/>
            <a:ext cx="1097280" cy="640080"/>
          </a:xfrm>
          <a:prstGeom prst="ellipse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accent1"/>
                </a:solidFill>
                <a:latin typeface="Avenir Next LT Pro" panose="020B0504020202020204" pitchFamily="34" charset="0"/>
                <a:ea typeface="STKaiti"/>
              </a:rPr>
              <a:t>19%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59DA9409-5884-A8D6-7800-F8D0879571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6736" y="3544741"/>
            <a:ext cx="317334" cy="317334"/>
          </a:xfrm>
          <a:prstGeom prst="rect">
            <a:avLst/>
          </a:prstGeom>
        </p:spPr>
      </p:pic>
      <p:sp>
        <p:nvSpPr>
          <p:cNvPr id="77" name="Rounded Rectangle 29">
            <a:extLst>
              <a:ext uri="{FF2B5EF4-FFF2-40B4-BE49-F238E27FC236}">
                <a16:creationId xmlns:a16="http://schemas.microsoft.com/office/drawing/2014/main" id="{1B692AC6-0708-07BF-6B7B-E3C4A8065EF5}"/>
              </a:ext>
            </a:extLst>
          </p:cNvPr>
          <p:cNvSpPr/>
          <p:nvPr/>
        </p:nvSpPr>
        <p:spPr bwMode="auto">
          <a:xfrm>
            <a:off x="5957746" y="3991824"/>
            <a:ext cx="1374005" cy="504136"/>
          </a:xfrm>
          <a:prstGeom prst="round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’23 –’25E </a:t>
            </a:r>
            <a:b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</a:b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CAGR</a:t>
            </a:r>
            <a:r>
              <a:rPr kumimoji="0" lang="en-US" sz="1100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1</a:t>
            </a:r>
          </a:p>
        </p:txBody>
      </p:sp>
      <p:sp>
        <p:nvSpPr>
          <p:cNvPr id="6" name="Rounded Rectangle 29">
            <a:extLst>
              <a:ext uri="{FF2B5EF4-FFF2-40B4-BE49-F238E27FC236}">
                <a16:creationId xmlns:a16="http://schemas.microsoft.com/office/drawing/2014/main" id="{ECB5FC03-513A-0633-0069-E4BC58C7C191}"/>
              </a:ext>
            </a:extLst>
          </p:cNvPr>
          <p:cNvSpPr/>
          <p:nvPr/>
        </p:nvSpPr>
        <p:spPr bwMode="auto">
          <a:xfrm>
            <a:off x="9248591" y="3923852"/>
            <a:ext cx="1097280" cy="640080"/>
          </a:xfrm>
          <a:prstGeom prst="ellipse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accent1"/>
                </a:solidFill>
                <a:latin typeface="Avenir Next LT Pro" panose="020B0504020202020204" pitchFamily="34" charset="0"/>
                <a:ea typeface="STKaiti"/>
              </a:rPr>
              <a:t>10%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venir Next LT Pro" panose="020B0504020202020204" pitchFamily="34" charset="0"/>
              <a:ea typeface="STKaiti"/>
              <a:cs typeface="+mn-cs"/>
            </a:endParaRPr>
          </a:p>
        </p:txBody>
      </p:sp>
      <p:sp>
        <p:nvSpPr>
          <p:cNvPr id="8" name="Rounded Rectangle 29">
            <a:extLst>
              <a:ext uri="{FF2B5EF4-FFF2-40B4-BE49-F238E27FC236}">
                <a16:creationId xmlns:a16="http://schemas.microsoft.com/office/drawing/2014/main" id="{6190E88D-6D58-9550-F30E-862EC075BC0C}"/>
              </a:ext>
            </a:extLst>
          </p:cNvPr>
          <p:cNvSpPr/>
          <p:nvPr/>
        </p:nvSpPr>
        <p:spPr bwMode="auto">
          <a:xfrm>
            <a:off x="10331517" y="3991824"/>
            <a:ext cx="1374005" cy="504136"/>
          </a:xfrm>
          <a:prstGeom prst="round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’23 –’25E </a:t>
            </a:r>
            <a:b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</a:b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CAGR</a:t>
            </a:r>
            <a:r>
              <a:rPr kumimoji="0" lang="en-US" sz="1100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BAB811-0DE1-92EC-B129-F60DFFE948C0}"/>
              </a:ext>
            </a:extLst>
          </p:cNvPr>
          <p:cNvSpPr txBox="1"/>
          <p:nvPr/>
        </p:nvSpPr>
        <p:spPr>
          <a:xfrm>
            <a:off x="5480284" y="1110874"/>
            <a:ext cx="517564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accent1"/>
                </a:solidFill>
              </a:rPr>
              <a:t>Double-Digit Growth in Both US and International (Europe &amp; APAC)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36DC7A-D181-3EF9-6DB5-63CAAD811769}"/>
              </a:ext>
            </a:extLst>
          </p:cNvPr>
          <p:cNvCxnSpPr>
            <a:cxnSpLocks/>
          </p:cNvCxnSpPr>
          <p:nvPr/>
        </p:nvCxnSpPr>
        <p:spPr>
          <a:xfrm>
            <a:off x="4933675" y="1425901"/>
            <a:ext cx="6011693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9547F81-1328-D033-8E89-800C3976DF3D}"/>
              </a:ext>
            </a:extLst>
          </p:cNvPr>
          <p:cNvSpPr txBox="1"/>
          <p:nvPr/>
        </p:nvSpPr>
        <p:spPr>
          <a:xfrm>
            <a:off x="9892605" y="6436461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344497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B07FA-F807-42E9-7A01-B2B5D207E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109A8B9A-B1F2-B3E7-932A-60B6BFE1D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Portfolio Serving Distinct Consumer Needs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8106364-1FB1-0A33-897F-C66EF17734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3075" y="6373798"/>
            <a:ext cx="7902829" cy="457200"/>
          </a:xfrm>
        </p:spPr>
        <p:txBody>
          <a:bodyPr numCol="2"/>
          <a:lstStyle/>
          <a:p>
            <a:r>
              <a:rPr lang="en-US" dirty="0"/>
              <a:t>Source: Numerator, </a:t>
            </a:r>
            <a:r>
              <a:rPr lang="en-US" dirty="0" err="1"/>
              <a:t>SleepScore</a:t>
            </a:r>
            <a:r>
              <a:rPr lang="en-US" dirty="0"/>
              <a:t> Labs</a:t>
            </a:r>
          </a:p>
          <a:p>
            <a:pPr marL="228600" indent="-228600">
              <a:buAutoNum type="arabicPeriod"/>
            </a:pPr>
            <a:r>
              <a:rPr lang="en-US" dirty="0"/>
              <a:t>Breathe Right share of main users by primary need states</a:t>
            </a:r>
          </a:p>
          <a:p>
            <a:pPr marL="228600" indent="-228600">
              <a:buAutoNum type="arabicPeriod"/>
            </a:pPr>
            <a:r>
              <a:rPr lang="en-US" dirty="0"/>
              <a:t>Customer Response to question, “Why do you use nasal strips?”</a:t>
            </a:r>
          </a:p>
          <a:p>
            <a:pPr marL="228600" indent="-228600">
              <a:buAutoNum type="arabicPeriod"/>
            </a:pPr>
            <a:r>
              <a:rPr lang="en-US" dirty="0"/>
              <a:t>2025E Gross Sales, includes club packs</a:t>
            </a:r>
          </a:p>
          <a:p>
            <a:pPr marL="228600" indent="-228600">
              <a:buAutoNum type="arabicPeriod"/>
            </a:pPr>
            <a:r>
              <a:rPr lang="en-US" dirty="0"/>
              <a:t>Percent of households that exclusively purchase Breathe Right Tan or Clear products, L52W period ending 8/17/25</a:t>
            </a:r>
          </a:p>
        </p:txBody>
      </p:sp>
      <p:sp>
        <p:nvSpPr>
          <p:cNvPr id="1027" name="Rectangle: Rounded Corners 1026">
            <a:extLst>
              <a:ext uri="{FF2B5EF4-FFF2-40B4-BE49-F238E27FC236}">
                <a16:creationId xmlns:a16="http://schemas.microsoft.com/office/drawing/2014/main" id="{ABBF58E1-DB30-43D0-7DE1-DBE5D4ED5A5A}"/>
              </a:ext>
            </a:extLst>
          </p:cNvPr>
          <p:cNvSpPr/>
          <p:nvPr/>
        </p:nvSpPr>
        <p:spPr>
          <a:xfrm>
            <a:off x="515408" y="5816544"/>
            <a:ext cx="7179170" cy="388445"/>
          </a:xfrm>
          <a:prstGeom prst="roundRect">
            <a:avLst/>
          </a:prstGeom>
          <a:solidFill>
            <a:srgbClr val="E5F4F9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~87% of Households Exclusively Buy Tan or Clear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4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B0F45A59-9213-9A28-9292-82B2050E8391}"/>
              </a:ext>
            </a:extLst>
          </p:cNvPr>
          <p:cNvSpPr/>
          <p:nvPr/>
        </p:nvSpPr>
        <p:spPr>
          <a:xfrm>
            <a:off x="7898860" y="1000038"/>
            <a:ext cx="3777620" cy="5204951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5BA3F27-B18E-E3BB-8594-656573770A38}"/>
              </a:ext>
            </a:extLst>
          </p:cNvPr>
          <p:cNvCxnSpPr>
            <a:cxnSpLocks/>
          </p:cNvCxnSpPr>
          <p:nvPr/>
        </p:nvCxnSpPr>
        <p:spPr>
          <a:xfrm flipV="1">
            <a:off x="8082315" y="1673744"/>
            <a:ext cx="3389011" cy="640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62F6A9E8-48A8-B8AC-0F06-0B5CB8A39104}"/>
              </a:ext>
            </a:extLst>
          </p:cNvPr>
          <p:cNvSpPr txBox="1"/>
          <p:nvPr/>
        </p:nvSpPr>
        <p:spPr>
          <a:xfrm>
            <a:off x="8082315" y="1156928"/>
            <a:ext cx="3107658" cy="523220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1A3A6E"/>
                </a:solidFill>
                <a:latin typeface="Avenir Next LT Pro"/>
              </a:rPr>
              <a:t>Usage Occasions Span Multiple Consumer Needs and Categories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21EC37C-8D49-B0C2-FE6F-1E71ADC73025}"/>
              </a:ext>
            </a:extLst>
          </p:cNvPr>
          <p:cNvSpPr txBox="1">
            <a:spLocks/>
          </p:cNvSpPr>
          <p:nvPr/>
        </p:nvSpPr>
        <p:spPr>
          <a:xfrm>
            <a:off x="530352" y="176210"/>
            <a:ext cx="10332720" cy="4572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+mj-lt"/>
                <a:ea typeface="+mj-ea"/>
                <a:cs typeface="Effra" panose="020B06030202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j-ea"/>
            </a:endParaRPr>
          </a:p>
        </p:txBody>
      </p:sp>
      <p:sp>
        <p:nvSpPr>
          <p:cNvPr id="1037" name="Rectangle: Rounded Corners 1036">
            <a:extLst>
              <a:ext uri="{FF2B5EF4-FFF2-40B4-BE49-F238E27FC236}">
                <a16:creationId xmlns:a16="http://schemas.microsoft.com/office/drawing/2014/main" id="{2DCB8EBC-7361-E4DD-F813-7E065498C749}"/>
              </a:ext>
            </a:extLst>
          </p:cNvPr>
          <p:cNvSpPr/>
          <p:nvPr/>
        </p:nvSpPr>
        <p:spPr>
          <a:xfrm>
            <a:off x="515407" y="3408291"/>
            <a:ext cx="7179171" cy="2284491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9B18E393-07D2-6F7F-FB61-1E29DC76330D}"/>
              </a:ext>
            </a:extLst>
          </p:cNvPr>
          <p:cNvCxnSpPr>
            <a:cxnSpLocks/>
          </p:cNvCxnSpPr>
          <p:nvPr/>
        </p:nvCxnSpPr>
        <p:spPr>
          <a:xfrm>
            <a:off x="1557143" y="3853307"/>
            <a:ext cx="507609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0" name="TextBox 1039">
            <a:extLst>
              <a:ext uri="{FF2B5EF4-FFF2-40B4-BE49-F238E27FC236}">
                <a16:creationId xmlns:a16="http://schemas.microsoft.com/office/drawing/2014/main" id="{48FB991A-F2C1-0F4B-4FF2-4ADFDE8D8384}"/>
              </a:ext>
            </a:extLst>
          </p:cNvPr>
          <p:cNvSpPr txBox="1"/>
          <p:nvPr/>
        </p:nvSpPr>
        <p:spPr>
          <a:xfrm>
            <a:off x="1381184" y="3540887"/>
            <a:ext cx="5461193" cy="307777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Breathe Right Clear: </a:t>
            </a:r>
            <a:r>
              <a:rPr kumimoji="0" lang="en-US" sz="1400" i="1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Better for Sensitive Skin, Easy to Remove</a:t>
            </a:r>
          </a:p>
        </p:txBody>
      </p:sp>
      <p:graphicFrame>
        <p:nvGraphicFramePr>
          <p:cNvPr id="1035" name="Chart 1034">
            <a:extLst>
              <a:ext uri="{FF2B5EF4-FFF2-40B4-BE49-F238E27FC236}">
                <a16:creationId xmlns:a16="http://schemas.microsoft.com/office/drawing/2014/main" id="{54432755-29D9-E364-AB66-14B322DEA1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6079211"/>
              </p:ext>
            </p:extLst>
          </p:nvPr>
        </p:nvGraphicFramePr>
        <p:xfrm>
          <a:off x="1231971" y="3848664"/>
          <a:ext cx="173736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48" name="TextBox 1047">
            <a:extLst>
              <a:ext uri="{FF2B5EF4-FFF2-40B4-BE49-F238E27FC236}">
                <a16:creationId xmlns:a16="http://schemas.microsoft.com/office/drawing/2014/main" id="{E11599BD-451A-F8E3-E05B-0714F3AED6DD}"/>
              </a:ext>
            </a:extLst>
          </p:cNvPr>
          <p:cNvSpPr txBox="1"/>
          <p:nvPr/>
        </p:nvSpPr>
        <p:spPr>
          <a:xfrm>
            <a:off x="1796722" y="4532232"/>
            <a:ext cx="607859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49%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Sales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pic>
        <p:nvPicPr>
          <p:cNvPr id="44" name="Picture 43" descr="A blue and white box with a blue and white label&#10;&#10;Description automatically generated">
            <a:extLst>
              <a:ext uri="{FF2B5EF4-FFF2-40B4-BE49-F238E27FC236}">
                <a16:creationId xmlns:a16="http://schemas.microsoft.com/office/drawing/2014/main" id="{FC5C4387-5168-7329-B145-00662D401957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17832" t="7853" r="17711"/>
          <a:stretch>
            <a:fillRect/>
          </a:stretch>
        </p:blipFill>
        <p:spPr>
          <a:xfrm>
            <a:off x="5500654" y="4176540"/>
            <a:ext cx="631208" cy="8341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CDDAC09-7E22-F375-E711-8BE9D71F3A5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741226" y="4176540"/>
            <a:ext cx="631208" cy="8341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E263F79-BA50-BD10-5DD2-57CFAC9D59CB}"/>
              </a:ext>
            </a:extLst>
          </p:cNvPr>
          <p:cNvSpPr/>
          <p:nvPr/>
        </p:nvSpPr>
        <p:spPr>
          <a:xfrm>
            <a:off x="3363658" y="5099926"/>
            <a:ext cx="1386343" cy="4054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Hypoallergenic for Sensitive Skin, Almost Unnoticeable</a:t>
            </a:r>
            <a:endParaRPr kumimoji="0" lang="en-US" sz="900" b="0" i="1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0FF1BA-E49B-E28F-9F99-CCD5B05E4362}"/>
              </a:ext>
            </a:extLst>
          </p:cNvPr>
          <p:cNvSpPr/>
          <p:nvPr/>
        </p:nvSpPr>
        <p:spPr>
          <a:xfrm>
            <a:off x="5140799" y="5099926"/>
            <a:ext cx="1350917" cy="4054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50% Stronger vs. Clear, Easier on Skin, Almost Unnoticeable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92DBB7-B933-96A3-FC31-EE1430F0D0B1}"/>
              </a:ext>
            </a:extLst>
          </p:cNvPr>
          <p:cNvSpPr/>
          <p:nvPr/>
        </p:nvSpPr>
        <p:spPr>
          <a:xfrm>
            <a:off x="3713560" y="3934316"/>
            <a:ext cx="686539" cy="228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Original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D136D9D-FF17-2DAB-459E-E615A9B516D3}"/>
              </a:ext>
            </a:extLst>
          </p:cNvPr>
          <p:cNvSpPr/>
          <p:nvPr/>
        </p:nvSpPr>
        <p:spPr>
          <a:xfrm>
            <a:off x="5305275" y="3934316"/>
            <a:ext cx="1014964" cy="228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Extra Strength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66C9A58-4F4F-D384-FAE9-C4EA08B3E7CA}"/>
              </a:ext>
            </a:extLst>
          </p:cNvPr>
          <p:cNvSpPr/>
          <p:nvPr/>
        </p:nvSpPr>
        <p:spPr>
          <a:xfrm>
            <a:off x="515407" y="1000037"/>
            <a:ext cx="7179171" cy="2284491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3861FA2-6884-47A7-E771-B65C23CCC4CD}"/>
              </a:ext>
            </a:extLst>
          </p:cNvPr>
          <p:cNvCxnSpPr>
            <a:cxnSpLocks/>
          </p:cNvCxnSpPr>
          <p:nvPr/>
        </p:nvCxnSpPr>
        <p:spPr>
          <a:xfrm>
            <a:off x="1651110" y="1429904"/>
            <a:ext cx="507609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46E4B4A-7727-6EF0-855D-181A70ACA41E}"/>
              </a:ext>
            </a:extLst>
          </p:cNvPr>
          <p:cNvSpPr txBox="1"/>
          <p:nvPr/>
        </p:nvSpPr>
        <p:spPr>
          <a:xfrm>
            <a:off x="1635932" y="1141910"/>
            <a:ext cx="5153573" cy="307777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Breathe Right Tan: 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Consumers say </a:t>
            </a:r>
            <a:r>
              <a:rPr kumimoji="0" lang="en-US" sz="1400" i="1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Stays on Better, Longer</a:t>
            </a:r>
          </a:p>
        </p:txBody>
      </p:sp>
      <p:graphicFrame>
        <p:nvGraphicFramePr>
          <p:cNvPr id="1034" name="Chart 1033">
            <a:extLst>
              <a:ext uri="{FF2B5EF4-FFF2-40B4-BE49-F238E27FC236}">
                <a16:creationId xmlns:a16="http://schemas.microsoft.com/office/drawing/2014/main" id="{F9BA9627-528E-24D5-A11C-2E2759F779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662946"/>
              </p:ext>
            </p:extLst>
          </p:nvPr>
        </p:nvGraphicFramePr>
        <p:xfrm>
          <a:off x="1237511" y="1373518"/>
          <a:ext cx="173736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47" name="TextBox 1046">
            <a:extLst>
              <a:ext uri="{FF2B5EF4-FFF2-40B4-BE49-F238E27FC236}">
                <a16:creationId xmlns:a16="http://schemas.microsoft.com/office/drawing/2014/main" id="{692615D2-ED6C-9EDF-AABC-B80CAF45CE52}"/>
              </a:ext>
            </a:extLst>
          </p:cNvPr>
          <p:cNvSpPr txBox="1"/>
          <p:nvPr/>
        </p:nvSpPr>
        <p:spPr>
          <a:xfrm>
            <a:off x="1809343" y="2057086"/>
            <a:ext cx="607859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51%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Sales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3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8861745-5AFB-7515-2CC7-78B5D674025E}"/>
              </a:ext>
            </a:extLst>
          </p:cNvPr>
          <p:cNvPicPr>
            <a:picLocks/>
          </p:cNvPicPr>
          <p:nvPr/>
        </p:nvPicPr>
        <p:blipFill>
          <a:blip r:embed="rId6"/>
          <a:srcRect l="11236" t="7866" r="12551" b="7144"/>
          <a:stretch>
            <a:fillRect/>
          </a:stretch>
        </p:blipFill>
        <p:spPr>
          <a:xfrm>
            <a:off x="4111781" y="1763792"/>
            <a:ext cx="631208" cy="8341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68F2952-729A-FBDD-B2FE-383D2EE20B63}"/>
              </a:ext>
            </a:extLst>
          </p:cNvPr>
          <p:cNvPicPr>
            <a:picLocks/>
          </p:cNvPicPr>
          <p:nvPr/>
        </p:nvPicPr>
        <p:blipFill>
          <a:blip r:embed="rId7"/>
          <a:srcRect t="5481" b="1"/>
          <a:stretch>
            <a:fillRect/>
          </a:stretch>
        </p:blipFill>
        <p:spPr>
          <a:xfrm>
            <a:off x="3207786" y="1763792"/>
            <a:ext cx="631208" cy="8341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label with text and images on it&#10;&#10;AI-generated content may be incorrect.">
            <a:extLst>
              <a:ext uri="{FF2B5EF4-FFF2-40B4-BE49-F238E27FC236}">
                <a16:creationId xmlns:a16="http://schemas.microsoft.com/office/drawing/2014/main" id="{91C001E1-53CF-1EF3-1F61-41DFD8DCD7F0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" t="5739" r="3089"/>
          <a:stretch>
            <a:fillRect/>
          </a:stretch>
        </p:blipFill>
        <p:spPr>
          <a:xfrm>
            <a:off x="5013463" y="1763278"/>
            <a:ext cx="632447" cy="83515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Breathe Right Menthol | Breathe Right">
            <a:extLst>
              <a:ext uri="{FF2B5EF4-FFF2-40B4-BE49-F238E27FC236}">
                <a16:creationId xmlns:a16="http://schemas.microsoft.com/office/drawing/2014/main" id="{731740DE-025A-F884-7765-0741FDE29423}"/>
              </a:ext>
            </a:extLst>
          </p:cNvPr>
          <p:cNvPicPr>
            <a:picLocks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" t="5093" r="3935"/>
          <a:stretch>
            <a:fillRect/>
          </a:stretch>
        </p:blipFill>
        <p:spPr bwMode="auto">
          <a:xfrm>
            <a:off x="5921009" y="1763278"/>
            <a:ext cx="632447" cy="83515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DCCCA0-B68A-F115-FCD7-8A000C877F99}"/>
              </a:ext>
            </a:extLst>
          </p:cNvPr>
          <p:cNvSpPr/>
          <p:nvPr/>
        </p:nvSpPr>
        <p:spPr>
          <a:xfrm>
            <a:off x="3056041" y="2644123"/>
            <a:ext cx="934698" cy="405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Original &amp; Most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Popular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0A29EF-4C71-62DD-0555-BBAB779861A0}"/>
              </a:ext>
            </a:extLst>
          </p:cNvPr>
          <p:cNvSpPr/>
          <p:nvPr/>
        </p:nvSpPr>
        <p:spPr>
          <a:xfrm>
            <a:off x="3896206" y="2644123"/>
            <a:ext cx="1028168" cy="405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50% Stronger – Made to Stay Put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4C67E6-ACB8-6EEC-474D-5492D902FDFD}"/>
              </a:ext>
            </a:extLst>
          </p:cNvPr>
          <p:cNvSpPr/>
          <p:nvPr/>
        </p:nvSpPr>
        <p:spPr>
          <a:xfrm>
            <a:off x="4762402" y="2644123"/>
            <a:ext cx="1130985" cy="405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With Calming Scent for Nighttime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C8CA99-76C6-C1CF-D503-74C9A8CA5B9A}"/>
              </a:ext>
            </a:extLst>
          </p:cNvPr>
          <p:cNvSpPr/>
          <p:nvPr/>
        </p:nvSpPr>
        <p:spPr>
          <a:xfrm>
            <a:off x="5769883" y="2644123"/>
            <a:ext cx="934698" cy="405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Refreshing Scent &amp; Cooling Effect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9FFA95-7AB4-5702-589A-5B9B33D901E9}"/>
              </a:ext>
            </a:extLst>
          </p:cNvPr>
          <p:cNvSpPr/>
          <p:nvPr/>
        </p:nvSpPr>
        <p:spPr>
          <a:xfrm>
            <a:off x="3180758" y="1522493"/>
            <a:ext cx="686539" cy="22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Original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B8E9704-8DC0-4B69-6588-38B9480E611C}"/>
              </a:ext>
            </a:extLst>
          </p:cNvPr>
          <p:cNvSpPr/>
          <p:nvPr/>
        </p:nvSpPr>
        <p:spPr>
          <a:xfrm>
            <a:off x="3925886" y="1522493"/>
            <a:ext cx="1005161" cy="22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Extra Strength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B77EA5-AA07-522A-3179-B61A4E1EC9C4}"/>
              </a:ext>
            </a:extLst>
          </p:cNvPr>
          <p:cNvSpPr/>
          <p:nvPr/>
        </p:nvSpPr>
        <p:spPr>
          <a:xfrm>
            <a:off x="4872795" y="1522493"/>
            <a:ext cx="913783" cy="22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Lavender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3CA202-1BBD-B558-7AB3-39301FEDCBC8}"/>
              </a:ext>
            </a:extLst>
          </p:cNvPr>
          <p:cNvSpPr/>
          <p:nvPr/>
        </p:nvSpPr>
        <p:spPr>
          <a:xfrm>
            <a:off x="5778641" y="1522493"/>
            <a:ext cx="913783" cy="228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Menthol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9C31D7-FE37-CC7C-D790-F759AA995B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4823" y="1806848"/>
            <a:ext cx="2202641" cy="42107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2682EC-E1EF-7A2F-2C3D-B8550AFAA870}"/>
              </a:ext>
            </a:extLst>
          </p:cNvPr>
          <p:cNvSpPr txBox="1"/>
          <p:nvPr/>
        </p:nvSpPr>
        <p:spPr>
          <a:xfrm>
            <a:off x="9946385" y="6437673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108098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60EEF1C-E326-D138-585B-8302B9977BFC}"/>
              </a:ext>
            </a:extLst>
          </p:cNvPr>
          <p:cNvSpPr/>
          <p:nvPr/>
        </p:nvSpPr>
        <p:spPr>
          <a:xfrm>
            <a:off x="636119" y="935229"/>
            <a:ext cx="5261020" cy="4429293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054260-54F3-FF52-5045-B82A77952A2D}"/>
              </a:ext>
            </a:extLst>
          </p:cNvPr>
          <p:cNvSpPr/>
          <p:nvPr/>
        </p:nvSpPr>
        <p:spPr>
          <a:xfrm>
            <a:off x="908153" y="4587338"/>
            <a:ext cx="2478933" cy="656811"/>
          </a:xfrm>
          <a:prstGeom prst="roundRect">
            <a:avLst/>
          </a:prstGeom>
          <a:solidFill>
            <a:schemeClr val="accent3"/>
          </a:solidFill>
          <a:ln w="6350">
            <a:solidFill>
              <a:schemeClr val="accent1"/>
            </a:solidFill>
            <a:prstDash val="dash"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`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088B28F-8C48-F4C7-9D5A-E03348051AE9}"/>
              </a:ext>
            </a:extLst>
          </p:cNvPr>
          <p:cNvCxnSpPr>
            <a:cxnSpLocks/>
          </p:cNvCxnSpPr>
          <p:nvPr/>
        </p:nvCxnSpPr>
        <p:spPr>
          <a:xfrm>
            <a:off x="751109" y="1315720"/>
            <a:ext cx="4922679" cy="2322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4C80DF1-9FE8-7F8C-FE36-094B8986558A}"/>
              </a:ext>
            </a:extLst>
          </p:cNvPr>
          <p:cNvSpPr txBox="1"/>
          <p:nvPr/>
        </p:nvSpPr>
        <p:spPr>
          <a:xfrm>
            <a:off x="1870681" y="974740"/>
            <a:ext cx="29337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Demographics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1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81081F2-C2F9-E2FB-36AA-60112F1DE0AE}"/>
              </a:ext>
            </a:extLst>
          </p:cNvPr>
          <p:cNvSpPr/>
          <p:nvPr/>
        </p:nvSpPr>
        <p:spPr>
          <a:xfrm>
            <a:off x="6096000" y="935229"/>
            <a:ext cx="5447242" cy="4429293"/>
          </a:xfrm>
          <a:prstGeom prst="roundRect">
            <a:avLst>
              <a:gd name="adj" fmla="val 5485"/>
            </a:avLst>
          </a:prstGeom>
          <a:solidFill>
            <a:schemeClr val="bg1"/>
          </a:solidFill>
          <a:ln w="9525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50B2A7-0CBE-1C7C-B791-E62C3E95DBAA}"/>
              </a:ext>
            </a:extLst>
          </p:cNvPr>
          <p:cNvSpPr txBox="1"/>
          <p:nvPr/>
        </p:nvSpPr>
        <p:spPr>
          <a:xfrm>
            <a:off x="6162675" y="1003300"/>
            <a:ext cx="5185508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Target Consumer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331EAB5-6881-F356-05C0-6D29F72E5DB7}"/>
              </a:ext>
            </a:extLst>
          </p:cNvPr>
          <p:cNvCxnSpPr>
            <a:cxnSpLocks/>
          </p:cNvCxnSpPr>
          <p:nvPr/>
        </p:nvCxnSpPr>
        <p:spPr>
          <a:xfrm flipV="1">
            <a:off x="6257925" y="1315720"/>
            <a:ext cx="5167846" cy="4645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BB3BDAD-0167-E08B-DE78-17DC79627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Growing with New, Younger Consumers who Prioritize Wellness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3883372-9FC3-3EFB-F69D-0DB97E4840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numCol="2"/>
          <a:lstStyle/>
          <a:p>
            <a:pPr marL="228600" indent="-228600">
              <a:buAutoNum type="arabicPeriod"/>
            </a:pPr>
            <a:r>
              <a:rPr lang="en-US" dirty="0"/>
              <a:t>Respondents who have purchased the brand in the last 12 months (N=543)</a:t>
            </a:r>
          </a:p>
          <a:p>
            <a:pPr marL="228600" indent="-228600">
              <a:buAutoNum type="arabicPeriod"/>
            </a:pPr>
            <a:r>
              <a:rPr lang="en-US" dirty="0"/>
              <a:t>Usage more than once a day, once a day, or several times a week (N=242)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B26676B-1D42-F222-DAFE-9A47D4C624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109639"/>
              </p:ext>
            </p:extLst>
          </p:nvPr>
        </p:nvGraphicFramePr>
        <p:xfrm>
          <a:off x="1153550" y="2786560"/>
          <a:ext cx="1982102" cy="1887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770EC23-308F-CDDD-A270-E06B2C6F9767}"/>
              </a:ext>
            </a:extLst>
          </p:cNvPr>
          <p:cNvSpPr txBox="1"/>
          <p:nvPr/>
        </p:nvSpPr>
        <p:spPr>
          <a:xfrm>
            <a:off x="2606270" y="3022382"/>
            <a:ext cx="56382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1A3668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Age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1A3668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55+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498775-6D7F-5498-AA83-1D45C22F7A63}"/>
              </a:ext>
            </a:extLst>
          </p:cNvPr>
          <p:cNvSpPr txBox="1"/>
          <p:nvPr/>
        </p:nvSpPr>
        <p:spPr>
          <a:xfrm>
            <a:off x="779709" y="3452967"/>
            <a:ext cx="825500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488CC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Age</a:t>
            </a:r>
            <a:b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488CC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</a:b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488CC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35-54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EF2B68-A559-CAED-F784-F3AAE090AB39}"/>
              </a:ext>
            </a:extLst>
          </p:cNvPr>
          <p:cNvSpPr txBox="1"/>
          <p:nvPr/>
        </p:nvSpPr>
        <p:spPr>
          <a:xfrm>
            <a:off x="2677710" y="3948223"/>
            <a:ext cx="582863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A77DB9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Age</a:t>
            </a:r>
            <a:b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A77DB9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</a:b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A77DB9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18-34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9D35C6-DCCD-9033-2DB9-4F1F604BDFE3}"/>
              </a:ext>
            </a:extLst>
          </p:cNvPr>
          <p:cNvSpPr txBox="1"/>
          <p:nvPr/>
        </p:nvSpPr>
        <p:spPr>
          <a:xfrm>
            <a:off x="647366" y="2105819"/>
            <a:ext cx="8255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488CC1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Male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E57B41-EEB5-04D7-7EF7-470C3A9667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618" y="1693033"/>
            <a:ext cx="368997" cy="47817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1ED8876-BC97-8D3E-104B-649A0FB7A00E}"/>
              </a:ext>
            </a:extLst>
          </p:cNvPr>
          <p:cNvSpPr txBox="1"/>
          <p:nvPr/>
        </p:nvSpPr>
        <p:spPr>
          <a:xfrm>
            <a:off x="2774050" y="2108240"/>
            <a:ext cx="8255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1A3668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Female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198DB00-E645-6882-494C-CCE843E5E94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2514" y="1736624"/>
            <a:ext cx="288573" cy="4417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</p:pic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D1082CA8-2E5C-852E-2337-DCB2E5C601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5394505"/>
              </p:ext>
            </p:extLst>
          </p:nvPr>
        </p:nvGraphicFramePr>
        <p:xfrm>
          <a:off x="1156568" y="1171854"/>
          <a:ext cx="1982102" cy="1887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F2560E79-A2FD-9C86-12AD-F14889422DCB}"/>
              </a:ext>
            </a:extLst>
          </p:cNvPr>
          <p:cNvSpPr txBox="1">
            <a:spLocks/>
          </p:cNvSpPr>
          <p:nvPr/>
        </p:nvSpPr>
        <p:spPr>
          <a:xfrm>
            <a:off x="6162675" y="1800147"/>
            <a:ext cx="1413164" cy="9875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1" i="0" u="none" strike="noStrike" cap="none" spc="0" normalizeH="0" baseline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Wellness-Driven Innovators</a:t>
            </a:r>
            <a:endParaRPr lang="en-US" b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3F872B-DB64-FAA9-ECF6-98CC11FAA9DB}"/>
              </a:ext>
            </a:extLst>
          </p:cNvPr>
          <p:cNvSpPr txBox="1">
            <a:spLocks/>
          </p:cNvSpPr>
          <p:nvPr/>
        </p:nvSpPr>
        <p:spPr>
          <a:xfrm>
            <a:off x="6218855" y="3796975"/>
            <a:ext cx="1413164" cy="9875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1" i="0" u="none" strike="noStrike" cap="none" spc="0" normalizeH="0" baseline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Frustrated Sufferers</a:t>
            </a:r>
            <a:endParaRPr lang="en-US" b="0"/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075B5699-71CE-0702-1952-14B78C3AE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070593"/>
              </p:ext>
            </p:extLst>
          </p:nvPr>
        </p:nvGraphicFramePr>
        <p:xfrm>
          <a:off x="7610474" y="1320365"/>
          <a:ext cx="2116407" cy="404415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889">
                  <a:extLst>
                    <a:ext uri="{9D8B030D-6E8A-4147-A177-3AD203B41FA5}">
                      <a16:colId xmlns:a16="http://schemas.microsoft.com/office/drawing/2014/main" val="2211963044"/>
                    </a:ext>
                  </a:extLst>
                </a:gridCol>
                <a:gridCol w="2088518">
                  <a:extLst>
                    <a:ext uri="{9D8B030D-6E8A-4147-A177-3AD203B41FA5}">
                      <a16:colId xmlns:a16="http://schemas.microsoft.com/office/drawing/2014/main" val="2714742554"/>
                    </a:ext>
                  </a:extLst>
                </a:gridCol>
              </a:tblGrid>
              <a:tr h="2036315">
                <a:tc>
                  <a:txBody>
                    <a:bodyPr/>
                    <a:lstStyle/>
                    <a:p>
                      <a:pPr marL="173736" lvl="2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endParaRPr lang="en-US" sz="1050" b="0" kern="1200">
                        <a:solidFill>
                          <a:schemeClr val="accen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7" lvl="2" indent="0" algn="l" defTabSz="914400" rtl="0" eaLnBrk="1" fontAlgn="base" latinLnBrk="0" hangingPunct="1"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263236"/>
                        </a:buClr>
                        <a:buSzPct val="75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050" b="1" kern="1200" dirty="0">
                          <a:solidFill>
                            <a:schemeClr val="accent1"/>
                          </a:solidFill>
                          <a:latin typeface="+mn-lt"/>
                          <a:ea typeface="ヒラギノ角ゴ Pro W3" pitchFamily="124" charset="-128"/>
                          <a:cs typeface="+mn-cs"/>
                        </a:rPr>
                        <a:t>Attribute:</a:t>
                      </a:r>
                      <a:r>
                        <a:rPr lang="en-US" sz="1050" kern="1200" dirty="0">
                          <a:solidFill>
                            <a:schemeClr val="accent1"/>
                          </a:solidFill>
                          <a:latin typeface="+mn-lt"/>
                          <a:ea typeface="ヒラギノ角ゴ Pro W3" pitchFamily="124" charset="-128"/>
                          <a:cs typeface="+mn-cs"/>
                        </a:rPr>
                        <a:t> Fit, planners, tech adopters</a:t>
                      </a:r>
                    </a:p>
                    <a:p>
                      <a:pPr marL="90487" lvl="2" indent="0" algn="l" defTabSz="914400" rtl="0" eaLnBrk="1" fontAlgn="base" latinLnBrk="0" hangingPunct="1"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263236"/>
                        </a:buClr>
                        <a:buSzPct val="75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050" b="1" kern="1200" dirty="0">
                          <a:solidFill>
                            <a:schemeClr val="accent1"/>
                          </a:solidFill>
                          <a:latin typeface="+mn-lt"/>
                          <a:ea typeface="ヒラギノ角ゴ Pro W3" pitchFamily="124" charset="-128"/>
                          <a:cs typeface="+mn-cs"/>
                        </a:rPr>
                        <a:t>Age:</a:t>
                      </a:r>
                      <a:r>
                        <a:rPr lang="en-US" sz="1050" kern="1200" dirty="0">
                          <a:solidFill>
                            <a:schemeClr val="accent1"/>
                          </a:solidFill>
                          <a:latin typeface="+mn-lt"/>
                          <a:ea typeface="ヒラギノ角ゴ Pro W3" pitchFamily="124" charset="-128"/>
                          <a:cs typeface="+mn-cs"/>
                        </a:rPr>
                        <a:t> 18-35</a:t>
                      </a:r>
                    </a:p>
                    <a:p>
                      <a:pPr marL="231775" lvl="2" indent="-141288" algn="l" defTabSz="914400" rtl="0" eaLnBrk="1" fontAlgn="base" latinLnBrk="0" hangingPunct="1"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263236"/>
                        </a:buClr>
                        <a:buSzPct val="75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050" kern="1200" dirty="0">
                          <a:solidFill>
                            <a:schemeClr val="accent1"/>
                          </a:solidFill>
                          <a:latin typeface="+mn-lt"/>
                          <a:ea typeface="ヒラギノ角ゴ Pro W3" pitchFamily="124" charset="-128"/>
                          <a:cs typeface="+mn-cs"/>
                        </a:rPr>
                        <a:t>They love trying new products to increase their overall wellness</a:t>
                      </a:r>
                    </a:p>
                    <a:p>
                      <a:pPr marL="231775" lvl="2" indent="-141288" algn="l" defTabSz="914400" rtl="0" eaLnBrk="1" fontAlgn="base" latinLnBrk="0" hangingPunct="1"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263236"/>
                        </a:buClr>
                        <a:buSzPct val="75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050" kern="1200" dirty="0">
                          <a:solidFill>
                            <a:schemeClr val="accent1"/>
                          </a:solidFill>
                          <a:latin typeface="+mn-lt"/>
                          <a:ea typeface="ヒラギノ角ゴ Pro W3" pitchFamily="124" charset="-128"/>
                          <a:cs typeface="+mn-cs"/>
                        </a:rPr>
                        <a:t>Breathe Right is their new WOW thing – the unexpected unlock in their wellness routine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432715"/>
                  </a:ext>
                </a:extLst>
              </a:tr>
              <a:tr h="2007842">
                <a:tc>
                  <a:txBody>
                    <a:bodyPr/>
                    <a:lstStyle/>
                    <a:p>
                      <a:pPr marL="91440" lvl="2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endParaRPr lang="en-US" sz="1050" b="0" kern="1200">
                        <a:solidFill>
                          <a:schemeClr val="accen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7" lvl="2" indent="0" algn="l" defTabSz="914400" rtl="0" eaLnBrk="1" fontAlgn="base" latinLnBrk="0" hangingPunct="1"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263236"/>
                        </a:buClr>
                        <a:buSzPct val="75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050" b="1" kern="1200" dirty="0">
                          <a:solidFill>
                            <a:schemeClr val="accent1"/>
                          </a:solidFill>
                          <a:latin typeface="+mj-lt"/>
                          <a:ea typeface="ヒラギノ角ゴ Pro W3" pitchFamily="124" charset="-128"/>
                          <a:cs typeface="+mn-cs"/>
                        </a:rPr>
                        <a:t>Attribute:</a:t>
                      </a:r>
                      <a:r>
                        <a:rPr lang="en-US" sz="1050" kern="1200" dirty="0">
                          <a:solidFill>
                            <a:schemeClr val="accent1"/>
                          </a:solidFill>
                          <a:latin typeface="+mj-lt"/>
                          <a:ea typeface="ヒラギノ角ゴ Pro W3" pitchFamily="124" charset="-128"/>
                          <a:cs typeface="+mn-cs"/>
                        </a:rPr>
                        <a:t> Active, social, food-conscious</a:t>
                      </a:r>
                    </a:p>
                    <a:p>
                      <a:pPr marL="90487" lvl="2" indent="0" algn="l" defTabSz="914400" rtl="0" eaLnBrk="1" fontAlgn="base" latinLnBrk="0" hangingPunct="1"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263236"/>
                        </a:buClr>
                        <a:buSzPct val="75000"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1050" b="1" kern="1200" dirty="0">
                          <a:solidFill>
                            <a:schemeClr val="accent1"/>
                          </a:solidFill>
                          <a:latin typeface="+mj-lt"/>
                          <a:ea typeface="ヒラギノ角ゴ Pro W3" pitchFamily="124" charset="-128"/>
                          <a:cs typeface="+mn-cs"/>
                        </a:rPr>
                        <a:t>Age:</a:t>
                      </a:r>
                      <a:r>
                        <a:rPr lang="en-US" sz="1050" kern="1200" dirty="0">
                          <a:solidFill>
                            <a:schemeClr val="accent1"/>
                          </a:solidFill>
                          <a:latin typeface="+mj-lt"/>
                          <a:ea typeface="ヒラギノ角ゴ Pro W3" pitchFamily="124" charset="-128"/>
                          <a:cs typeface="+mn-cs"/>
                        </a:rPr>
                        <a:t> 35-49</a:t>
                      </a:r>
                    </a:p>
                    <a:p>
                      <a:pPr marL="231775" lvl="2" indent="-141288" algn="l" defTabSz="914400" rtl="0" eaLnBrk="1" fontAlgn="base" latinLnBrk="0" hangingPunct="1"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263236"/>
                        </a:buClr>
                        <a:buSzPct val="75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050" kern="1200" dirty="0">
                          <a:solidFill>
                            <a:schemeClr val="accent1"/>
                          </a:solidFill>
                          <a:latin typeface="+mj-lt"/>
                          <a:ea typeface="ヒラギノ角ゴ Pro W3" pitchFamily="124" charset="-128"/>
                          <a:cs typeface="+mn-cs"/>
                        </a:rPr>
                        <a:t>They are actively unsatisfied with other OTC options and are looking for a change</a:t>
                      </a:r>
                    </a:p>
                    <a:p>
                      <a:pPr marL="231775" lvl="2" indent="-141288" algn="l" defTabSz="914400" rtl="0" eaLnBrk="1" fontAlgn="base" latinLnBrk="0" hangingPunct="1">
                        <a:spcBef>
                          <a:spcPts val="400"/>
                        </a:spcBef>
                        <a:spcAft>
                          <a:spcPts val="400"/>
                        </a:spcAft>
                        <a:buClr>
                          <a:srgbClr val="263236"/>
                        </a:buClr>
                        <a:buSzPct val="75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050" kern="1200" dirty="0">
                          <a:solidFill>
                            <a:schemeClr val="accent1"/>
                          </a:solidFill>
                          <a:latin typeface="+mj-lt"/>
                          <a:ea typeface="ヒラギノ角ゴ Pro W3" pitchFamily="124" charset="-128"/>
                          <a:cs typeface="+mn-cs"/>
                        </a:rPr>
                        <a:t>Breathe Right is instant relief that WORKS – so they will keep coming back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06266"/>
                  </a:ext>
                </a:extLst>
              </a:tr>
            </a:tbl>
          </a:graphicData>
        </a:graphic>
      </p:graphicFrame>
      <p:pic>
        <p:nvPicPr>
          <p:cNvPr id="47" name="Picture 46">
            <a:extLst>
              <a:ext uri="{FF2B5EF4-FFF2-40B4-BE49-F238E27FC236}">
                <a16:creationId xmlns:a16="http://schemas.microsoft.com/office/drawing/2014/main" id="{0B920C0A-9D19-9A6F-5C66-75996E8FB2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4308" y="1554536"/>
            <a:ext cx="1473398" cy="1478775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E8F1356-6E11-42E2-6853-E1B666922E0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67" r="1"/>
          <a:stretch>
            <a:fillRect/>
          </a:stretch>
        </p:blipFill>
        <p:spPr>
          <a:xfrm>
            <a:off x="9816256" y="3600866"/>
            <a:ext cx="1461715" cy="1457266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5C79A4D-E6D9-7B5B-3EF6-ED6900956FAF}"/>
              </a:ext>
            </a:extLst>
          </p:cNvPr>
          <p:cNvSpPr/>
          <p:nvPr/>
        </p:nvSpPr>
        <p:spPr>
          <a:xfrm>
            <a:off x="636119" y="5447504"/>
            <a:ext cx="10907123" cy="7938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1400" b="1" dirty="0">
                <a:solidFill>
                  <a:srgbClr val="1A3A6E"/>
                </a:solidFill>
                <a:latin typeface="Avenir Next LT Pro" panose="020B0504020202020204" pitchFamily="34" charset="0"/>
              </a:rPr>
              <a:t>Power Users (50% of Users) Remain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Highly Engaged with the Category for Years to Come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6CF16F8-6D86-DDC8-ECAF-C0A38B3A704E}"/>
              </a:ext>
            </a:extLst>
          </p:cNvPr>
          <p:cNvSpPr txBox="1"/>
          <p:nvPr/>
        </p:nvSpPr>
        <p:spPr>
          <a:xfrm>
            <a:off x="1659949" y="4592597"/>
            <a:ext cx="1760041" cy="640080"/>
          </a:xfrm>
          <a:prstGeom prst="rect">
            <a:avLst/>
          </a:prstGeom>
          <a:noFill/>
        </p:spPr>
        <p:txBody>
          <a:bodyPr vert="horz" wrap="square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  <a:t>of Consumers Use</a:t>
            </a:r>
            <a:b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</a:br>
            <a: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  <a:t>150+ Strips a Year</a:t>
            </a:r>
            <a:r>
              <a:rPr lang="en-US" sz="1100" baseline="30000">
                <a:solidFill>
                  <a:srgbClr val="1A3A6E"/>
                </a:solidFill>
                <a:latin typeface="Avenir Next LT Pro" panose="020B0504020202020204" pitchFamily="34" charset="0"/>
              </a:rPr>
              <a:t>2</a:t>
            </a:r>
            <a:endParaRPr kumimoji="0" lang="en-US" sz="1000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814878F-270E-EC1F-C92E-F50FBE166561}"/>
              </a:ext>
            </a:extLst>
          </p:cNvPr>
          <p:cNvSpPr>
            <a:spLocks noChangeAspect="1"/>
          </p:cNvSpPr>
          <p:nvPr/>
        </p:nvSpPr>
        <p:spPr>
          <a:xfrm>
            <a:off x="1056874" y="4659806"/>
            <a:ext cx="506399" cy="504499"/>
          </a:xfrm>
          <a:prstGeom prst="ellipse">
            <a:avLst/>
          </a:prstGeom>
          <a:solidFill>
            <a:schemeClr val="bg1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>
                <a:solidFill>
                  <a:schemeClr val="accent1"/>
                </a:solidFill>
                <a:latin typeface="+mj-lt"/>
              </a:rPr>
              <a:t>~50%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BE8E33-3EA2-70F9-165E-3DEAF737EDD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8562"/>
          <a:stretch>
            <a:fillRect/>
          </a:stretch>
        </p:blipFill>
        <p:spPr>
          <a:xfrm>
            <a:off x="3780091" y="1516464"/>
            <a:ext cx="1850418" cy="35416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6B92D2-2823-D07F-0BD2-34542F404B67}"/>
              </a:ext>
            </a:extLst>
          </p:cNvPr>
          <p:cNvSpPr txBox="1"/>
          <p:nvPr/>
        </p:nvSpPr>
        <p:spPr>
          <a:xfrm>
            <a:off x="5386511" y="6471682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93680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725A1-BA58-99C1-B18C-6245581A4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41">
            <a:extLst>
              <a:ext uri="{FF2B5EF4-FFF2-40B4-BE49-F238E27FC236}">
                <a16:creationId xmlns:a16="http://schemas.microsoft.com/office/drawing/2014/main" id="{7FDD8688-1826-659F-792F-0E0B06222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76210"/>
            <a:ext cx="10537698" cy="457200"/>
          </a:xfrm>
        </p:spPr>
        <p:txBody>
          <a:bodyPr/>
          <a:lstStyle/>
          <a:p>
            <a:r>
              <a:rPr lang="en-US"/>
              <a:t>Breathe Right is Capitalizing on Long-Term Consumer Megatrends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B5AB1132-CD73-5D81-49DA-491D50CE44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Source: McKinsey &amp; Company, Google Trends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4144A67-448B-3AC2-7806-32A77870D3D2}"/>
              </a:ext>
            </a:extLst>
          </p:cNvPr>
          <p:cNvSpPr txBox="1">
            <a:spLocks/>
          </p:cNvSpPr>
          <p:nvPr/>
        </p:nvSpPr>
        <p:spPr>
          <a:xfrm>
            <a:off x="530352" y="125610"/>
            <a:ext cx="10332720" cy="4572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+mj-lt"/>
                <a:ea typeface="+mj-ea"/>
                <a:cs typeface="Effra" panose="020B06030202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j-ea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D6C4FE2-BE7A-8960-331D-0287DFAF6322}"/>
              </a:ext>
            </a:extLst>
          </p:cNvPr>
          <p:cNvSpPr/>
          <p:nvPr/>
        </p:nvSpPr>
        <p:spPr>
          <a:xfrm>
            <a:off x="1382024" y="3015981"/>
            <a:ext cx="2050629" cy="2207722"/>
          </a:xfrm>
          <a:prstGeom prst="roundRect">
            <a:avLst>
              <a:gd name="adj" fmla="val 1225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84%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 of consumers are making </a:t>
            </a: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wellness a top priority, </a:t>
            </a: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with a focus on </a:t>
            </a: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sleep and fitness</a:t>
            </a:r>
          </a:p>
          <a:p>
            <a:pPr algn="ctr">
              <a:defRPr/>
            </a:pPr>
            <a:endParaRPr lang="en-US" sz="1100" b="1">
              <a:solidFill>
                <a:srgbClr val="1A3A6E"/>
              </a:solidFill>
              <a:latin typeface="Avenir Next LT Pro" panose="020B0504020202020204" pitchFamily="34" charset="0"/>
            </a:endParaRPr>
          </a:p>
          <a:p>
            <a:pPr algn="ctr">
              <a:defRPr/>
            </a:pP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56% of consumers are prioritizing wellness </a:t>
            </a:r>
            <a: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  <a:t>more than last year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50C164E-4C42-6611-04C2-B5F141A4AFBE}"/>
              </a:ext>
            </a:extLst>
          </p:cNvPr>
          <p:cNvSpPr>
            <a:spLocks/>
          </p:cNvSpPr>
          <p:nvPr/>
        </p:nvSpPr>
        <p:spPr>
          <a:xfrm>
            <a:off x="1382024" y="5282287"/>
            <a:ext cx="2050629" cy="84403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Growing Addressable</a:t>
            </a:r>
            <a:b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</a:b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Audience and Market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649BA45-3C3A-9BC1-1EA3-FC1A5E193AEC}"/>
              </a:ext>
            </a:extLst>
          </p:cNvPr>
          <p:cNvSpPr/>
          <p:nvPr/>
        </p:nvSpPr>
        <p:spPr>
          <a:xfrm>
            <a:off x="7847373" y="3015981"/>
            <a:ext cx="2050629" cy="2207722"/>
          </a:xfrm>
          <a:prstGeom prst="roundRect">
            <a:avLst>
              <a:gd name="adj" fmla="val 1225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62% </a:t>
            </a:r>
            <a: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  <a:t>of consumers are </a:t>
            </a: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using alternative or complementary drug-free solutions</a:t>
            </a:r>
            <a:endParaRPr lang="en-US" sz="1100">
              <a:solidFill>
                <a:srgbClr val="1A3A6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081DE23-AAC9-7A24-18E8-71EE54DC15EB}"/>
              </a:ext>
            </a:extLst>
          </p:cNvPr>
          <p:cNvSpPr/>
          <p:nvPr/>
        </p:nvSpPr>
        <p:spPr>
          <a:xfrm>
            <a:off x="7847373" y="5278333"/>
            <a:ext cx="2050629" cy="84403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Products Aligned to </a:t>
            </a:r>
          </a:p>
          <a:p>
            <a:pPr lvl="0" algn="ctr">
              <a:defRPr/>
            </a:pP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Drug-Free Trend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45327F7-464B-1D01-34F0-A05E3AE199C5}"/>
              </a:ext>
            </a:extLst>
          </p:cNvPr>
          <p:cNvSpPr/>
          <p:nvPr/>
        </p:nvSpPr>
        <p:spPr>
          <a:xfrm>
            <a:off x="3537141" y="3015981"/>
            <a:ext cx="2050629" cy="2207722"/>
          </a:xfrm>
          <a:prstGeom prst="roundRect">
            <a:avLst>
              <a:gd name="adj" fmla="val 1191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44%</a:t>
            </a: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 of Americans own a </a:t>
            </a: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wearable health-tracking device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b="1">
              <a:solidFill>
                <a:srgbClr val="1A3A6E"/>
              </a:solidFill>
              <a:latin typeface="Avenir Next LT Pro" panose="020B0504020202020204" pitchFamily="34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  <a:t>Over </a:t>
            </a: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60% of Gen Z</a:t>
            </a:r>
            <a: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  <a:t> report using pimple patches regularly</a:t>
            </a:r>
            <a:endParaRPr kumimoji="0" lang="en-US" sz="1100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CCB4E7E-6120-1132-9BB9-901C735F6551}"/>
              </a:ext>
            </a:extLst>
          </p:cNvPr>
          <p:cNvSpPr/>
          <p:nvPr/>
        </p:nvSpPr>
        <p:spPr>
          <a:xfrm>
            <a:off x="3537141" y="5281185"/>
            <a:ext cx="2050629" cy="84403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Focus on Health Optimization and Comfort with Wearable Devices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35FF022-6606-34BA-943C-7333FCF2C6C2}"/>
              </a:ext>
            </a:extLst>
          </p:cNvPr>
          <p:cNvSpPr/>
          <p:nvPr/>
        </p:nvSpPr>
        <p:spPr>
          <a:xfrm>
            <a:off x="5692257" y="3015981"/>
            <a:ext cx="2050629" cy="2207722"/>
          </a:xfrm>
          <a:prstGeom prst="roundRect">
            <a:avLst>
              <a:gd name="adj" fmla="val 12592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Searches for Nasal Breathing </a:t>
            </a: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increased 2x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 over the past 5 years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F203E45-C4AB-2109-8FBD-2BC53D0DDF8C}"/>
              </a:ext>
            </a:extLst>
          </p:cNvPr>
          <p:cNvSpPr/>
          <p:nvPr/>
        </p:nvSpPr>
        <p:spPr>
          <a:xfrm>
            <a:off x="5692257" y="5283389"/>
            <a:ext cx="2050629" cy="84403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Uniquely Positioned to Deliver on Growing Need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2EB0472-083B-33E2-A73C-7D571FE46ABC}"/>
              </a:ext>
            </a:extLst>
          </p:cNvPr>
          <p:cNvSpPr/>
          <p:nvPr/>
        </p:nvSpPr>
        <p:spPr>
          <a:xfrm>
            <a:off x="409223" y="5279087"/>
            <a:ext cx="891911" cy="8296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1A3A6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b="1" noProof="0">
              <a:solidFill>
                <a:srgbClr val="1A3A6E"/>
              </a:solidFill>
              <a:latin typeface="Avenir Next LT Pro" panose="020B05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Strategy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D96F806-29EA-1768-0428-D729BBF84025}"/>
              </a:ext>
            </a:extLst>
          </p:cNvPr>
          <p:cNvSpPr/>
          <p:nvPr/>
        </p:nvSpPr>
        <p:spPr>
          <a:xfrm>
            <a:off x="363728" y="3015981"/>
            <a:ext cx="937406" cy="220772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Observation</a:t>
            </a:r>
          </a:p>
        </p:txBody>
      </p:sp>
      <p:pic>
        <p:nvPicPr>
          <p:cNvPr id="1026" name="Picture 2" descr="74+ Thousand Yoga Meditation Sunrise Royalty-Free Images, Stock Photos &amp;  Pictures | Shutterstock">
            <a:extLst>
              <a:ext uri="{FF2B5EF4-FFF2-40B4-BE49-F238E27FC236}">
                <a16:creationId xmlns:a16="http://schemas.microsoft.com/office/drawing/2014/main" id="{B7FEF11C-AD62-A324-0A5D-56AD0A8F76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4"/>
          <a:stretch>
            <a:fillRect/>
          </a:stretch>
        </p:blipFill>
        <p:spPr bwMode="auto">
          <a:xfrm>
            <a:off x="1477969" y="1102138"/>
            <a:ext cx="1858741" cy="1231407"/>
          </a:xfrm>
          <a:prstGeom prst="round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4D22C8B-A58E-32FF-E987-060234FC1A6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5" b="5945"/>
          <a:stretch/>
        </p:blipFill>
        <p:spPr bwMode="auto">
          <a:xfrm>
            <a:off x="3634368" y="1105588"/>
            <a:ext cx="1856174" cy="1234440"/>
          </a:xfrm>
          <a:prstGeom prst="round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2BDEEAE-DB51-68AB-AEB9-60625879286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3" r="10403"/>
          <a:stretch/>
        </p:blipFill>
        <p:spPr bwMode="auto">
          <a:xfrm>
            <a:off x="5789455" y="1105587"/>
            <a:ext cx="1856232" cy="1234440"/>
          </a:xfrm>
          <a:prstGeom prst="round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63E1C48-68DF-7F4C-1A05-55D759524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26" y="5373982"/>
            <a:ext cx="620704" cy="330508"/>
          </a:xfrm>
          <a:prstGeom prst="rect">
            <a:avLst/>
          </a:prstGeom>
        </p:spPr>
      </p:pic>
      <p:pic>
        <p:nvPicPr>
          <p:cNvPr id="13" name="Picture 1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4F0F25D-D651-F3E6-9C9E-956118206D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140" y="198555"/>
            <a:ext cx="851473" cy="453382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4BAAE53-5096-3737-C3D9-A4DB667EF6AB}"/>
              </a:ext>
            </a:extLst>
          </p:cNvPr>
          <p:cNvSpPr>
            <a:spLocks/>
          </p:cNvSpPr>
          <p:nvPr/>
        </p:nvSpPr>
        <p:spPr>
          <a:xfrm>
            <a:off x="1382025" y="2480068"/>
            <a:ext cx="2050629" cy="492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Nasal Congestion Relief for Wellness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B97CFEC-2165-B063-7440-49478A4C8812}"/>
              </a:ext>
            </a:extLst>
          </p:cNvPr>
          <p:cNvSpPr/>
          <p:nvPr/>
        </p:nvSpPr>
        <p:spPr>
          <a:xfrm>
            <a:off x="7847373" y="2480068"/>
            <a:ext cx="2050629" cy="492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Drug-Free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CD53443-4C48-B152-6063-AA1B83A7C7CB}"/>
              </a:ext>
            </a:extLst>
          </p:cNvPr>
          <p:cNvSpPr/>
          <p:nvPr/>
        </p:nvSpPr>
        <p:spPr>
          <a:xfrm>
            <a:off x="3537141" y="2480068"/>
            <a:ext cx="2050629" cy="492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Wearables / Patches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B191882-CFF2-A5CB-8AD6-32BD7EF6194D}"/>
              </a:ext>
            </a:extLst>
          </p:cNvPr>
          <p:cNvSpPr/>
          <p:nvPr/>
        </p:nvSpPr>
        <p:spPr>
          <a:xfrm>
            <a:off x="5692257" y="2480068"/>
            <a:ext cx="2050629" cy="492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rgbClr val="1A3A6E"/>
                </a:solidFill>
                <a:latin typeface="Avenir Next LT Pro" panose="020B0504020202020204" pitchFamily="34" charset="0"/>
              </a:rPr>
              <a:t>Nasal Breathing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rgbClr val="1A3A6E"/>
                </a:solidFill>
                <a:latin typeface="Avenir Next LT Pro" panose="020B0504020202020204" pitchFamily="34" charset="0"/>
              </a:rPr>
              <a:t>for Nasal Congestion Sufferers</a:t>
            </a:r>
          </a:p>
        </p:txBody>
      </p:sp>
      <p:pic>
        <p:nvPicPr>
          <p:cNvPr id="56" name="Picture 12" descr="How To Make Lavender Oil, Spray &amp; Water | Holland &amp; Barrett">
            <a:extLst>
              <a:ext uri="{FF2B5EF4-FFF2-40B4-BE49-F238E27FC236}">
                <a16:creationId xmlns:a16="http://schemas.microsoft.com/office/drawing/2014/main" id="{59D001F2-1048-72B9-FFF0-051204B453D6}"/>
              </a:ext>
            </a:extLst>
          </p:cNvPr>
          <p:cNvPicPr>
            <a:picLocks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22175"/>
          <a:stretch>
            <a:fillRect/>
          </a:stretch>
        </p:blipFill>
        <p:spPr bwMode="auto">
          <a:xfrm>
            <a:off x="7944571" y="1104226"/>
            <a:ext cx="1856232" cy="1234440"/>
          </a:xfrm>
          <a:prstGeom prst="round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8AB740A-689B-B586-BB09-B2C949C96D61}"/>
              </a:ext>
            </a:extLst>
          </p:cNvPr>
          <p:cNvSpPr/>
          <p:nvPr/>
        </p:nvSpPr>
        <p:spPr>
          <a:xfrm>
            <a:off x="10002491" y="1104226"/>
            <a:ext cx="2050629" cy="492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Other Key Trends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7B667D4-315A-35AB-F5DF-20880F0CBBAB}"/>
              </a:ext>
            </a:extLst>
          </p:cNvPr>
          <p:cNvSpPr/>
          <p:nvPr/>
        </p:nvSpPr>
        <p:spPr>
          <a:xfrm>
            <a:off x="10002489" y="1732905"/>
            <a:ext cx="2050629" cy="4389466"/>
          </a:xfrm>
          <a:prstGeom prst="roundRect">
            <a:avLst>
              <a:gd name="adj" fmla="val 1225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87% of consumers feel they are not meeting their current wellness goals.</a:t>
            </a:r>
          </a:p>
          <a:p>
            <a:pPr lvl="0" algn="ctr">
              <a:defRPr/>
            </a:pPr>
            <a:endParaRPr lang="en-US" sz="1100" b="1">
              <a:solidFill>
                <a:srgbClr val="1A3A6E"/>
              </a:solidFill>
              <a:latin typeface="Avenir Next LT Pro" panose="020B0504020202020204" pitchFamily="34" charset="0"/>
            </a:endParaRPr>
          </a:p>
          <a:p>
            <a:pPr lvl="0" algn="ctr">
              <a:defRPr/>
            </a:pPr>
            <a: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  <a:t>Consumers are increasingly open to </a:t>
            </a: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trying new products that address their key needs</a:t>
            </a:r>
            <a:endParaRPr lang="en-US" sz="1100">
              <a:solidFill>
                <a:srgbClr val="1A3A6E"/>
              </a:solidFill>
              <a:latin typeface="Avenir Next LT Pro" panose="020B0504020202020204" pitchFamily="34" charset="0"/>
            </a:endParaRPr>
          </a:p>
          <a:p>
            <a:pPr lvl="0" algn="ctr">
              <a:defRPr/>
            </a:pPr>
            <a:endParaRPr lang="en-US" sz="1100" b="1">
              <a:solidFill>
                <a:srgbClr val="1A3A6E"/>
              </a:solidFill>
              <a:latin typeface="Avenir Next LT Pro" panose="020B0504020202020204" pitchFamily="34" charset="0"/>
            </a:endParaRPr>
          </a:p>
          <a:p>
            <a:pPr lvl="0" algn="ctr">
              <a:defRPr/>
            </a:pPr>
            <a:endParaRPr lang="en-US" sz="1100" b="1">
              <a:solidFill>
                <a:srgbClr val="1A3A6E"/>
              </a:solidFill>
              <a:latin typeface="Avenir Next LT Pro" panose="020B0504020202020204" pitchFamily="34" charset="0"/>
            </a:endParaRPr>
          </a:p>
          <a:p>
            <a:pPr lvl="0" algn="ctr">
              <a:defRPr/>
            </a:pPr>
            <a:endParaRPr lang="en-US" sz="1100" b="1">
              <a:solidFill>
                <a:srgbClr val="1A3A6E"/>
              </a:solidFill>
              <a:latin typeface="Avenir Next LT Pro" panose="020B0504020202020204" pitchFamily="34" charset="0"/>
            </a:endParaRPr>
          </a:p>
          <a:p>
            <a:pPr lvl="0" algn="ctr">
              <a:defRPr/>
            </a:pP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Younger generations are more focused on wellness, </a:t>
            </a:r>
            <a: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  <a:t>with 28% of Gen Z-</a:t>
            </a:r>
            <a:r>
              <a:rPr lang="en-US" sz="1100" err="1">
                <a:solidFill>
                  <a:srgbClr val="1A3A6E"/>
                </a:solidFill>
                <a:latin typeface="Avenir Next LT Pro" panose="020B0504020202020204" pitchFamily="34" charset="0"/>
              </a:rPr>
              <a:t>ers</a:t>
            </a:r>
            <a: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  <a:t> prioritizing wellness “a lot more now”</a:t>
            </a:r>
          </a:p>
          <a:p>
            <a:pPr lvl="0" algn="ctr">
              <a:defRPr/>
            </a:pPr>
            <a:endParaRPr lang="en-US" sz="1100">
              <a:solidFill>
                <a:srgbClr val="1A3A6E"/>
              </a:solidFill>
              <a:latin typeface="Avenir Next LT Pro" panose="020B0504020202020204" pitchFamily="34" charset="0"/>
            </a:endParaRPr>
          </a:p>
          <a:p>
            <a:pPr algn="ctr">
              <a:defRPr/>
            </a:pP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Younger consumers over-index on spending</a:t>
            </a:r>
            <a:r>
              <a:rPr lang="en-US" sz="1100">
                <a:solidFill>
                  <a:srgbClr val="1A3A6E"/>
                </a:solidFill>
                <a:latin typeface="Avenir Next LT Pro" panose="020B0504020202020204" pitchFamily="34" charset="0"/>
              </a:rPr>
              <a:t> and are more </a:t>
            </a:r>
            <a:r>
              <a:rPr lang="en-US" sz="1100" b="1">
                <a:solidFill>
                  <a:srgbClr val="1A3A6E"/>
                </a:solidFill>
                <a:latin typeface="Avenir Next LT Pro" panose="020B0504020202020204" pitchFamily="34" charset="0"/>
              </a:rPr>
              <a:t>open to experimentation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4192ACF-473F-251B-FDFE-E15751DD5E7C}"/>
              </a:ext>
            </a:extLst>
          </p:cNvPr>
          <p:cNvCxnSpPr>
            <a:cxnSpLocks/>
          </p:cNvCxnSpPr>
          <p:nvPr/>
        </p:nvCxnSpPr>
        <p:spPr>
          <a:xfrm>
            <a:off x="10100417" y="3743325"/>
            <a:ext cx="1854773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24FB4F-92C3-0D22-8E0C-86E3E50042EA}"/>
              </a:ext>
            </a:extLst>
          </p:cNvPr>
          <p:cNvSpPr txBox="1"/>
          <p:nvPr/>
        </p:nvSpPr>
        <p:spPr>
          <a:xfrm>
            <a:off x="5386511" y="6471682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011901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meline&#10;&#10;Description automatically generated">
            <a:extLst>
              <a:ext uri="{FF2B5EF4-FFF2-40B4-BE49-F238E27FC236}">
                <a16:creationId xmlns:a16="http://schemas.microsoft.com/office/drawing/2014/main" id="{ECA5B49D-B747-73A3-DA6C-FF6234CEE8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7" r="4447" b="27291"/>
          <a:stretch/>
        </p:blipFill>
        <p:spPr>
          <a:xfrm>
            <a:off x="5059680" y="0"/>
            <a:ext cx="713232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2F5738-2683-DE0E-D4FA-70697CD6D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740"/>
            <a:ext cx="5562600" cy="6858000"/>
          </a:xfrm>
          <a:prstGeom prst="rect">
            <a:avLst/>
          </a:prstGeom>
        </p:spPr>
      </p:pic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7984C34-E5A8-9B4B-84EA-ECE0CF41D8A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1636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7984C34-E5A8-9B4B-84EA-ECE0CF41D8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1636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2">
            <a:extLst>
              <a:ext uri="{FF2B5EF4-FFF2-40B4-BE49-F238E27FC236}">
                <a16:creationId xmlns:a16="http://schemas.microsoft.com/office/drawing/2014/main" id="{00B113B9-FB85-F21D-4C6F-B1A58AF727A9}"/>
              </a:ext>
            </a:extLst>
          </p:cNvPr>
          <p:cNvSpPr txBox="1">
            <a:spLocks/>
          </p:cNvSpPr>
          <p:nvPr/>
        </p:nvSpPr>
        <p:spPr>
          <a:xfrm>
            <a:off x="282728" y="3087368"/>
            <a:ext cx="4776952" cy="683264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77"/>
                <a:ea typeface="+mn-ea"/>
                <a:cs typeface="Poppins" pitchFamily="2" charset="77"/>
              </a:rPr>
              <a:t>THANK YOU!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65AD665-8ED4-AF2A-017C-B17A7BB217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8240" b="49093"/>
          <a:stretch/>
        </p:blipFill>
        <p:spPr>
          <a:xfrm>
            <a:off x="457201" y="5989320"/>
            <a:ext cx="1009996" cy="5578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953B3A-74EE-3B11-605D-7B24EFB1B51F}"/>
              </a:ext>
            </a:extLst>
          </p:cNvPr>
          <p:cNvSpPr txBox="1"/>
          <p:nvPr/>
        </p:nvSpPr>
        <p:spPr>
          <a:xfrm>
            <a:off x="5386511" y="6471682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3079032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reath Right">
  <a:themeElements>
    <a:clrScheme name="Custom 2">
      <a:dk1>
        <a:srgbClr val="1E1E1E"/>
      </a:dk1>
      <a:lt1>
        <a:srgbClr val="FFFFFF"/>
      </a:lt1>
      <a:dk2>
        <a:srgbClr val="1E1E1E"/>
      </a:dk2>
      <a:lt2>
        <a:srgbClr val="F7FAFB"/>
      </a:lt2>
      <a:accent1>
        <a:srgbClr val="1A3A6E"/>
      </a:accent1>
      <a:accent2>
        <a:srgbClr val="5CA6D1"/>
      </a:accent2>
      <a:accent3>
        <a:srgbClr val="F7FAFB"/>
      </a:accent3>
      <a:accent4>
        <a:srgbClr val="5F6C7B"/>
      </a:accent4>
      <a:accent5>
        <a:srgbClr val="7CC3AE"/>
      </a:accent5>
      <a:accent6>
        <a:srgbClr val="A77DB9"/>
      </a:accent6>
      <a:hlink>
        <a:srgbClr val="005697"/>
      </a:hlink>
      <a:folHlink>
        <a:srgbClr val="B6BABC"/>
      </a:folHlink>
    </a:clrScheme>
    <a:fontScheme name="Custom 5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rtlCol="0">
        <a:spAutoFit/>
      </a:bodyPr>
      <a:lstStyle>
        <a:defPPr algn="l"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G new theme" id="{2CD623F1-16B9-4818-8E4A-A80CE0AE3629}" vid="{C70D89D5-081B-4AFC-89F7-A4A9159E9851}"/>
    </a:ext>
  </a:extLst>
</a:theme>
</file>

<file path=ppt/theme/theme2.xml><?xml version="1.0" encoding="utf-8"?>
<a:theme xmlns:a="http://schemas.openxmlformats.org/drawingml/2006/main" name="Dimetapp">
  <a:themeElements>
    <a:clrScheme name="Custom 2">
      <a:dk1>
        <a:srgbClr val="1E1E1E"/>
      </a:dk1>
      <a:lt1>
        <a:srgbClr val="FFFFFF"/>
      </a:lt1>
      <a:dk2>
        <a:srgbClr val="1E1E1E"/>
      </a:dk2>
      <a:lt2>
        <a:srgbClr val="F7FAFB"/>
      </a:lt2>
      <a:accent1>
        <a:srgbClr val="1A3A6E"/>
      </a:accent1>
      <a:accent2>
        <a:srgbClr val="5CA6D1"/>
      </a:accent2>
      <a:accent3>
        <a:srgbClr val="F7FAFB"/>
      </a:accent3>
      <a:accent4>
        <a:srgbClr val="5F6C7B"/>
      </a:accent4>
      <a:accent5>
        <a:srgbClr val="7CC3AE"/>
      </a:accent5>
      <a:accent6>
        <a:srgbClr val="A77DB9"/>
      </a:accent6>
      <a:hlink>
        <a:srgbClr val="005697"/>
      </a:hlink>
      <a:folHlink>
        <a:srgbClr val="B6BABC"/>
      </a:folHlink>
    </a:clrScheme>
    <a:fontScheme name="Custom 5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rtlCol="0">
        <a:spAutoFit/>
      </a:bodyPr>
      <a:lstStyle>
        <a:defPPr algn="l"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G new theme" id="{2CD623F1-16B9-4818-8E4A-A80CE0AE3629}" vid="{C70D89D5-081B-4AFC-89F7-A4A9159E9851}"/>
    </a:ext>
  </a:extLst>
</a:theme>
</file>

<file path=ppt/theme/theme3.xml><?xml version="1.0" encoding="utf-8"?>
<a:theme xmlns:a="http://schemas.openxmlformats.org/drawingml/2006/main" name="Anbesol">
  <a:themeElements>
    <a:clrScheme name="Custom 2">
      <a:dk1>
        <a:srgbClr val="1E1E1E"/>
      </a:dk1>
      <a:lt1>
        <a:srgbClr val="FFFFFF"/>
      </a:lt1>
      <a:dk2>
        <a:srgbClr val="1E1E1E"/>
      </a:dk2>
      <a:lt2>
        <a:srgbClr val="F7FAFB"/>
      </a:lt2>
      <a:accent1>
        <a:srgbClr val="1A3A6E"/>
      </a:accent1>
      <a:accent2>
        <a:srgbClr val="5CA6D1"/>
      </a:accent2>
      <a:accent3>
        <a:srgbClr val="F7FAFB"/>
      </a:accent3>
      <a:accent4>
        <a:srgbClr val="5F6C7B"/>
      </a:accent4>
      <a:accent5>
        <a:srgbClr val="7CC3AE"/>
      </a:accent5>
      <a:accent6>
        <a:srgbClr val="A77DB9"/>
      </a:accent6>
      <a:hlink>
        <a:srgbClr val="005697"/>
      </a:hlink>
      <a:folHlink>
        <a:srgbClr val="B6BABC"/>
      </a:folHlink>
    </a:clrScheme>
    <a:fontScheme name="Custom 5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rtlCol="0">
        <a:spAutoFit/>
      </a:bodyPr>
      <a:lstStyle>
        <a:defPPr algn="l"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G new theme" id="{2CD623F1-16B9-4818-8E4A-A80CE0AE3629}" vid="{C70D89D5-081B-4AFC-89F7-A4A9159E9851}"/>
    </a:ext>
  </a:extLst>
</a:theme>
</file>

<file path=ppt/theme/theme4.xml><?xml version="1.0" encoding="utf-8"?>
<a:theme xmlns:a="http://schemas.openxmlformats.org/drawingml/2006/main" name="1_Heritage Brands ">
  <a:themeElements>
    <a:clrScheme name="Custom 2">
      <a:dk1>
        <a:srgbClr val="1E1E1E"/>
      </a:dk1>
      <a:lt1>
        <a:srgbClr val="FFFFFF"/>
      </a:lt1>
      <a:dk2>
        <a:srgbClr val="1E1E1E"/>
      </a:dk2>
      <a:lt2>
        <a:srgbClr val="F7FAFB"/>
      </a:lt2>
      <a:accent1>
        <a:srgbClr val="1A3A6E"/>
      </a:accent1>
      <a:accent2>
        <a:srgbClr val="5CA6D1"/>
      </a:accent2>
      <a:accent3>
        <a:srgbClr val="F7FAFB"/>
      </a:accent3>
      <a:accent4>
        <a:srgbClr val="5F6C7B"/>
      </a:accent4>
      <a:accent5>
        <a:srgbClr val="7CC3AE"/>
      </a:accent5>
      <a:accent6>
        <a:srgbClr val="A77DB9"/>
      </a:accent6>
      <a:hlink>
        <a:srgbClr val="005697"/>
      </a:hlink>
      <a:folHlink>
        <a:srgbClr val="B6BABC"/>
      </a:folHlink>
    </a:clrScheme>
    <a:fontScheme name="Custom 5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rtlCol="0">
        <a:spAutoFit/>
      </a:bodyPr>
      <a:lstStyle>
        <a:defPPr algn="l"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G new theme" id="{2CD623F1-16B9-4818-8E4A-A80CE0AE3629}" vid="{C70D89D5-081B-4AFC-89F7-A4A9159E9851}"/>
    </a:ext>
  </a:extLst>
</a:theme>
</file>

<file path=ppt/theme/theme5.xml><?xml version="1.0" encoding="utf-8"?>
<a:theme xmlns:a="http://schemas.openxmlformats.org/drawingml/2006/main" name="Foundation">
  <a:themeElements>
    <a:clrScheme name="Custom 2">
      <a:dk1>
        <a:srgbClr val="1E1E1E"/>
      </a:dk1>
      <a:lt1>
        <a:srgbClr val="FFFFFF"/>
      </a:lt1>
      <a:dk2>
        <a:srgbClr val="1E1E1E"/>
      </a:dk2>
      <a:lt2>
        <a:srgbClr val="F7FAFB"/>
      </a:lt2>
      <a:accent1>
        <a:srgbClr val="1A3A6E"/>
      </a:accent1>
      <a:accent2>
        <a:srgbClr val="5CA6D1"/>
      </a:accent2>
      <a:accent3>
        <a:srgbClr val="F7FAFB"/>
      </a:accent3>
      <a:accent4>
        <a:srgbClr val="5F6C7B"/>
      </a:accent4>
      <a:accent5>
        <a:srgbClr val="7CC3AE"/>
      </a:accent5>
      <a:accent6>
        <a:srgbClr val="A77DB9"/>
      </a:accent6>
      <a:hlink>
        <a:srgbClr val="005697"/>
      </a:hlink>
      <a:folHlink>
        <a:srgbClr val="B6BABC"/>
      </a:folHlink>
    </a:clrScheme>
    <a:fontScheme name="Custom 5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rtlCol="0">
        <a:spAutoFit/>
      </a:bodyPr>
      <a:lstStyle>
        <a:defPPr algn="l"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G new theme" id="{2CD623F1-16B9-4818-8E4A-A80CE0AE3629}" vid="{C70D89D5-081B-4AFC-89F7-A4A9159E9851}"/>
    </a:ext>
  </a:extLst>
</a:theme>
</file>

<file path=ppt/theme/theme6.xml><?xml version="1.0" encoding="utf-8"?>
<a:theme xmlns:a="http://schemas.openxmlformats.org/drawingml/2006/main" name="1_Foundation">
  <a:themeElements>
    <a:clrScheme name="Custom 2">
      <a:dk1>
        <a:srgbClr val="1E1E1E"/>
      </a:dk1>
      <a:lt1>
        <a:srgbClr val="FFFFFF"/>
      </a:lt1>
      <a:dk2>
        <a:srgbClr val="1E1E1E"/>
      </a:dk2>
      <a:lt2>
        <a:srgbClr val="F7FAFB"/>
      </a:lt2>
      <a:accent1>
        <a:srgbClr val="1A3A6E"/>
      </a:accent1>
      <a:accent2>
        <a:srgbClr val="5CA6D1"/>
      </a:accent2>
      <a:accent3>
        <a:srgbClr val="F7FAFB"/>
      </a:accent3>
      <a:accent4>
        <a:srgbClr val="5F6C7B"/>
      </a:accent4>
      <a:accent5>
        <a:srgbClr val="7CC3AE"/>
      </a:accent5>
      <a:accent6>
        <a:srgbClr val="A77DB9"/>
      </a:accent6>
      <a:hlink>
        <a:srgbClr val="005697"/>
      </a:hlink>
      <a:folHlink>
        <a:srgbClr val="B6BABC"/>
      </a:folHlink>
    </a:clrScheme>
    <a:fontScheme name="Custom 5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rtlCol="0">
        <a:spAutoFit/>
      </a:bodyPr>
      <a:lstStyle>
        <a:defPPr algn="l"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G new theme" id="{2CD623F1-16B9-4818-8E4A-A80CE0AE3629}" vid="{C70D89D5-081B-4AFC-89F7-A4A9159E9851}"/>
    </a:ext>
  </a:extLst>
</a:theme>
</file>

<file path=ppt/theme/theme7.xml><?xml version="1.0" encoding="utf-8"?>
<a:theme xmlns:a="http://schemas.openxmlformats.org/drawingml/2006/main" name="2_Foundation">
  <a:themeElements>
    <a:clrScheme name="Custom 2">
      <a:dk1>
        <a:srgbClr val="1E1E1E"/>
      </a:dk1>
      <a:lt1>
        <a:srgbClr val="FFFFFF"/>
      </a:lt1>
      <a:dk2>
        <a:srgbClr val="1E1E1E"/>
      </a:dk2>
      <a:lt2>
        <a:srgbClr val="F7FAFB"/>
      </a:lt2>
      <a:accent1>
        <a:srgbClr val="1A3A6E"/>
      </a:accent1>
      <a:accent2>
        <a:srgbClr val="5CA6D1"/>
      </a:accent2>
      <a:accent3>
        <a:srgbClr val="F7FAFB"/>
      </a:accent3>
      <a:accent4>
        <a:srgbClr val="5F6C7B"/>
      </a:accent4>
      <a:accent5>
        <a:srgbClr val="7CC3AE"/>
      </a:accent5>
      <a:accent6>
        <a:srgbClr val="A77DB9"/>
      </a:accent6>
      <a:hlink>
        <a:srgbClr val="005697"/>
      </a:hlink>
      <a:folHlink>
        <a:srgbClr val="B6BABC"/>
      </a:folHlink>
    </a:clrScheme>
    <a:fontScheme name="Custom 5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rtlCol="0">
        <a:spAutoFit/>
      </a:bodyPr>
      <a:lstStyle>
        <a:defPPr algn="l"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G new theme" id="{2CD623F1-16B9-4818-8E4A-A80CE0AE3629}" vid="{C70D89D5-081B-4AFC-89F7-A4A9159E9851}"/>
    </a:ext>
  </a:extLst>
</a:theme>
</file>

<file path=ppt/theme/theme8.xml><?xml version="1.0" encoding="utf-8"?>
<a:theme xmlns:a="http://schemas.openxmlformats.org/drawingml/2006/main" name="Breathe Right Slide Master">
  <a:themeElements>
    <a:clrScheme name="Custom 58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041E4B"/>
      </a:accent1>
      <a:accent2>
        <a:srgbClr val="6EB1CE"/>
      </a:accent2>
      <a:accent3>
        <a:srgbClr val="BDD3E0"/>
      </a:accent3>
      <a:accent4>
        <a:srgbClr val="D2CFDE"/>
      </a:accent4>
      <a:accent5>
        <a:srgbClr val="E3D7CA"/>
      </a:accent5>
      <a:accent6>
        <a:srgbClr val="F0F7F3"/>
      </a:accent6>
      <a:hlink>
        <a:srgbClr val="041E4B"/>
      </a:hlink>
      <a:folHlink>
        <a:srgbClr val="A3A0BB"/>
      </a:folHlink>
    </a:clrScheme>
    <a:fontScheme name="Roboto Basic">
      <a:majorFont>
        <a:latin typeface="Roboto"/>
        <a:ea typeface=""/>
        <a:cs typeface="Roboto"/>
      </a:majorFont>
      <a:minorFont>
        <a:latin typeface="Roboto"/>
        <a:ea typeface=""/>
        <a:cs typeface="Roboto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37229383B3BF4B9B676F6969F03F89" ma:contentTypeVersion="19" ma:contentTypeDescription="Create a new document." ma:contentTypeScope="" ma:versionID="4536a78b80b686b838240cbc43d8973c">
  <xsd:schema xmlns:xsd="http://www.w3.org/2001/XMLSchema" xmlns:xs="http://www.w3.org/2001/XMLSchema" xmlns:p="http://schemas.microsoft.com/office/2006/metadata/properties" xmlns:ns2="a8fb1a99-bc3f-4610-bc58-b2dbce9e9449" xmlns:ns3="4130085d-75c8-482b-ae1f-336f8ea53ede" targetNamespace="http://schemas.microsoft.com/office/2006/metadata/properties" ma:root="true" ma:fieldsID="6a1cfe3c5925a88d56bcb57f10fa07a9" ns2:_="" ns3:_="">
    <xsd:import namespace="a8fb1a99-bc3f-4610-bc58-b2dbce9e9449"/>
    <xsd:import namespace="4130085d-75c8-482b-ae1f-336f8ea53e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b1a99-bc3f-4610-bc58-b2dbce9e94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6080525-6da3-4f63-95d6-02ba7fc6c1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30085d-75c8-482b-ae1f-336f8ea53ed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733741e-2c0b-4a9c-bb3e-95c9cbb7297f}" ma:internalName="TaxCatchAll" ma:showField="CatchAllData" ma:web="4130085d-75c8-482b-ae1f-336f8ea53e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30085d-75c8-482b-ae1f-336f8ea53ede" xsi:nil="true"/>
    <lcf76f155ced4ddcb4097134ff3c332f xmlns="a8fb1a99-bc3f-4610-bc58-b2dbce9e944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0367CC-B5DE-4F17-B022-6663DEF74EE6}"/>
</file>

<file path=customXml/itemProps2.xml><?xml version="1.0" encoding="utf-8"?>
<ds:datastoreItem xmlns:ds="http://schemas.openxmlformats.org/officeDocument/2006/customXml" ds:itemID="{3A17CAAB-3902-4A7E-8FE8-E72D3AE321F9}">
  <ds:schemaRefs>
    <ds:schemaRef ds:uri="9462991a-a198-4094-9de9-dcee7d227057"/>
    <ds:schemaRef ds:uri="http://schemas.microsoft.com/office/2006/documentManagement/types"/>
    <ds:schemaRef ds:uri="7b9eb0be-e94e-4571-bfea-97005bd8800c"/>
    <ds:schemaRef ds:uri="http://purl.org/dc/dcmitype/"/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F4BA1F5-8E89-44E0-8FB2-9D4B65A8320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714bed8-1d92-46d0-83ba-5d38f47538a0}" enabled="1" method="Standard" siteId="{55a8d9e9-da72-4987-ac28-51b3b5add15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1578</TotalTime>
  <Words>811</Words>
  <Application>Microsoft Office PowerPoint</Application>
  <PresentationFormat>Widescreen</PresentationFormat>
  <Paragraphs>163</Paragraphs>
  <Slides>9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Breath Right</vt:lpstr>
      <vt:lpstr>Dimetapp</vt:lpstr>
      <vt:lpstr>Anbesol</vt:lpstr>
      <vt:lpstr>1_Heritage Brands </vt:lpstr>
      <vt:lpstr>Foundation</vt:lpstr>
      <vt:lpstr>1_Foundation</vt:lpstr>
      <vt:lpstr>2_Foundation</vt:lpstr>
      <vt:lpstr>Breathe Right Slide Master</vt:lpstr>
      <vt:lpstr>PowerPoint Presentation</vt:lpstr>
      <vt:lpstr>PowerPoint Presentation</vt:lpstr>
      <vt:lpstr>Breathe Right is Synonymous with Better Breathing</vt:lpstr>
      <vt:lpstr>Simple Physics, Powerful Claims</vt:lpstr>
      <vt:lpstr>Breathe Right is the Better Breathing Authority with Accelerating U.S. &amp; International Growth</vt:lpstr>
      <vt:lpstr>Product Portfolio Serving Distinct Consumer Needs</vt:lpstr>
      <vt:lpstr>Growing with New, Younger Consumers who Prioritize Wellness</vt:lpstr>
      <vt:lpstr>Breathe Right is Capitalizing on Long-Term Consumer Megatrends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Discussion Materials</dc:title>
  <dc:creator>Raffaniello, Mike</dc:creator>
  <cp:lastModifiedBy>Jordana Barish</cp:lastModifiedBy>
  <cp:revision>6</cp:revision>
  <cp:lastPrinted>2025-11-14T14:17:17Z</cp:lastPrinted>
  <dcterms:created xsi:type="dcterms:W3CDTF">2024-02-09T21:50:37Z</dcterms:created>
  <dcterms:modified xsi:type="dcterms:W3CDTF">2026-01-08T12:42:06Z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714bed8-1d92-46d0-83ba-5d38f47538a0_Enabled">
    <vt:lpwstr>true</vt:lpwstr>
  </property>
  <property fmtid="{D5CDD505-2E9C-101B-9397-08002B2CF9AE}" pid="3" name="MSIP_Label_d714bed8-1d92-46d0-83ba-5d38f47538a0_SetDate">
    <vt:lpwstr>2024-02-09T21:50:37Z</vt:lpwstr>
  </property>
  <property fmtid="{D5CDD505-2E9C-101B-9397-08002B2CF9AE}" pid="4" name="MSIP_Label_d714bed8-1d92-46d0-83ba-5d38f47538a0_Method">
    <vt:lpwstr>Standard</vt:lpwstr>
  </property>
  <property fmtid="{D5CDD505-2E9C-101B-9397-08002B2CF9AE}" pid="5" name="MSIP_Label_d714bed8-1d92-46d0-83ba-5d38f47538a0_Name">
    <vt:lpwstr>Public</vt:lpwstr>
  </property>
  <property fmtid="{D5CDD505-2E9C-101B-9397-08002B2CF9AE}" pid="6" name="MSIP_Label_d714bed8-1d92-46d0-83ba-5d38f47538a0_SiteId">
    <vt:lpwstr>55a8d9e9-da72-4987-ac28-51b3b5add15f</vt:lpwstr>
  </property>
  <property fmtid="{D5CDD505-2E9C-101B-9397-08002B2CF9AE}" pid="7" name="MSIP_Label_d714bed8-1d92-46d0-83ba-5d38f47538a0_ActionId">
    <vt:lpwstr>dac7f7aa-2f90-46ec-8713-5a13559ad9a4</vt:lpwstr>
  </property>
  <property fmtid="{D5CDD505-2E9C-101B-9397-08002B2CF9AE}" pid="8" name="MSIP_Label_d714bed8-1d92-46d0-83ba-5d38f47538a0_ContentBits">
    <vt:lpwstr>0</vt:lpwstr>
  </property>
  <property fmtid="{D5CDD505-2E9C-101B-9397-08002B2CF9AE}" pid="9" name="ContentTypeId">
    <vt:lpwstr>0x010100A837229383B3BF4B9B676F6969F03F89</vt:lpwstr>
  </property>
</Properties>
</file>